
<file path=[Content_Types].xml><?xml version="1.0" encoding="utf-8"?>
<Types xmlns="http://schemas.openxmlformats.org/package/2006/content-types">
  <Default Extension="png" ContentType="image/png"/>
  <Default Extension="jfif" ContentType="image/jpe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notesMasterIdLst>
    <p:notesMasterId r:id="rId48"/>
  </p:notesMasterIdLst>
  <p:sldIdLst>
    <p:sldId id="256" r:id="rId2"/>
    <p:sldId id="258" r:id="rId3"/>
    <p:sldId id="257" r:id="rId4"/>
    <p:sldId id="306" r:id="rId5"/>
    <p:sldId id="307" r:id="rId6"/>
    <p:sldId id="261" r:id="rId7"/>
    <p:sldId id="262" r:id="rId8"/>
    <p:sldId id="259" r:id="rId9"/>
    <p:sldId id="263" r:id="rId10"/>
    <p:sldId id="264" r:id="rId11"/>
    <p:sldId id="265" r:id="rId12"/>
    <p:sldId id="266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6" r:id="rId21"/>
    <p:sldId id="278" r:id="rId22"/>
    <p:sldId id="280" r:id="rId23"/>
    <p:sldId id="281" r:id="rId24"/>
    <p:sldId id="283" r:id="rId25"/>
    <p:sldId id="284" r:id="rId26"/>
    <p:sldId id="285" r:id="rId27"/>
    <p:sldId id="287" r:id="rId28"/>
    <p:sldId id="286" r:id="rId29"/>
    <p:sldId id="288" r:id="rId30"/>
    <p:sldId id="289" r:id="rId31"/>
    <p:sldId id="290" r:id="rId32"/>
    <p:sldId id="291" r:id="rId33"/>
    <p:sldId id="294" r:id="rId34"/>
    <p:sldId id="292" r:id="rId35"/>
    <p:sldId id="293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4" r:id="rId45"/>
    <p:sldId id="305" r:id="rId46"/>
    <p:sldId id="308" r:id="rId4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styna Walczyk" initials="JW" lastIdx="1" clrIdx="0">
    <p:extLst>
      <p:ext uri="{19B8F6BF-5375-455C-9EA6-DF929625EA0E}">
        <p15:presenceInfo xmlns:p15="http://schemas.microsoft.com/office/powerpoint/2012/main" userId="Justyna Walczy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5B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3" autoAdjust="0"/>
    <p:restoredTop sz="82437" autoAdjust="0"/>
  </p:normalViewPr>
  <p:slideViewPr>
    <p:cSldViewPr snapToGrid="0">
      <p:cViewPr varScale="1">
        <p:scale>
          <a:sx n="87" d="100"/>
          <a:sy n="87" d="100"/>
        </p:scale>
        <p:origin x="52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4-02T15:06:08.732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E5312C-59E6-43C1-8FC6-0F5890ED5B51}" type="datetimeFigureOut">
              <a:rPr lang="en-GB" smtClean="0"/>
              <a:t>06/04/2020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CC63D8-04CD-4C5D-838D-8F4680293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155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C63D8-04CD-4C5D-838D-8F4680293A21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8631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7235-3287-42E1-861D-905582F38B30}" type="datetimeFigureOut">
              <a:rPr lang="pl-PL" smtClean="0"/>
              <a:t>2020-04-06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1E2ED-41B6-469F-AAA3-009CD155884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9640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7235-3287-42E1-861D-905582F38B30}" type="datetimeFigureOut">
              <a:rPr lang="pl-PL" smtClean="0"/>
              <a:t>2020-04-06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1E2ED-41B6-469F-AAA3-009CD155884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304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7235-3287-42E1-861D-905582F38B30}" type="datetimeFigureOut">
              <a:rPr lang="pl-PL" smtClean="0"/>
              <a:t>2020-04-06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1E2ED-41B6-469F-AAA3-009CD155884B}" type="slidenum">
              <a:rPr lang="pl-PL" smtClean="0"/>
              <a:t>‹#›</a:t>
            </a:fld>
            <a:endParaRPr lang="pl-PL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219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7235-3287-42E1-861D-905582F38B30}" type="datetimeFigureOut">
              <a:rPr lang="pl-PL" smtClean="0"/>
              <a:t>2020-04-06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1E2ED-41B6-469F-AAA3-009CD155884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5783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7235-3287-42E1-861D-905582F38B30}" type="datetimeFigureOut">
              <a:rPr lang="pl-PL" smtClean="0"/>
              <a:t>2020-04-06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1E2ED-41B6-469F-AAA3-009CD155884B}" type="slidenum">
              <a:rPr lang="pl-PL" smtClean="0"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9966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7235-3287-42E1-861D-905582F38B30}" type="datetimeFigureOut">
              <a:rPr lang="pl-PL" smtClean="0"/>
              <a:t>2020-04-06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1E2ED-41B6-469F-AAA3-009CD155884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951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7235-3287-42E1-861D-905582F38B30}" type="datetimeFigureOut">
              <a:rPr lang="pl-PL" smtClean="0"/>
              <a:t>2020-04-06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1E2ED-41B6-469F-AAA3-009CD155884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9171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7235-3287-42E1-861D-905582F38B30}" type="datetimeFigureOut">
              <a:rPr lang="pl-PL" smtClean="0"/>
              <a:t>2020-04-06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1E2ED-41B6-469F-AAA3-009CD155884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8852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7235-3287-42E1-861D-905582F38B30}" type="datetimeFigureOut">
              <a:rPr lang="pl-PL" smtClean="0"/>
              <a:t>2020-04-06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1E2ED-41B6-469F-AAA3-009CD155884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4421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7235-3287-42E1-861D-905582F38B30}" type="datetimeFigureOut">
              <a:rPr lang="pl-PL" smtClean="0"/>
              <a:t>2020-04-06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1E2ED-41B6-469F-AAA3-009CD155884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610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7235-3287-42E1-861D-905582F38B30}" type="datetimeFigureOut">
              <a:rPr lang="pl-PL" smtClean="0"/>
              <a:t>2020-04-06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1E2ED-41B6-469F-AAA3-009CD155884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05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7235-3287-42E1-861D-905582F38B30}" type="datetimeFigureOut">
              <a:rPr lang="pl-PL" smtClean="0"/>
              <a:t>2020-04-06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1E2ED-41B6-469F-AAA3-009CD155884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1707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7235-3287-42E1-861D-905582F38B30}" type="datetimeFigureOut">
              <a:rPr lang="pl-PL" smtClean="0"/>
              <a:t>2020-04-06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1E2ED-41B6-469F-AAA3-009CD155884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5347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7235-3287-42E1-861D-905582F38B30}" type="datetimeFigureOut">
              <a:rPr lang="pl-PL" smtClean="0"/>
              <a:t>2020-04-06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1E2ED-41B6-469F-AAA3-009CD155884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203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7235-3287-42E1-861D-905582F38B30}" type="datetimeFigureOut">
              <a:rPr lang="pl-PL" smtClean="0"/>
              <a:t>2020-04-06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1E2ED-41B6-469F-AAA3-009CD155884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429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7235-3287-42E1-861D-905582F38B30}" type="datetimeFigureOut">
              <a:rPr lang="pl-PL" smtClean="0"/>
              <a:t>2020-04-06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1E2ED-41B6-469F-AAA3-009CD155884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3676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307235-3287-42E1-861D-905582F38B30}" type="datetimeFigureOut">
              <a:rPr lang="pl-PL" smtClean="0"/>
              <a:t>2020-04-06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CA1E2ED-41B6-469F-AAA3-009CD155884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9436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slide" Target="slide33.xml"/><Relationship Id="rId4" Type="http://schemas.openxmlformats.org/officeDocument/2006/relationships/slide" Target="slide2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5.png"/><Relationship Id="rId4" Type="http://schemas.openxmlformats.org/officeDocument/2006/relationships/image" Target="../media/image24.jfi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5.png"/><Relationship Id="rId4" Type="http://schemas.openxmlformats.org/officeDocument/2006/relationships/image" Target="../media/image30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notesSlide" Target="../notesSlides/notesSlide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fi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fif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fi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fif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237992" y="415860"/>
            <a:ext cx="3477324" cy="1703035"/>
          </a:xfrm>
          <a:ln w="57150">
            <a:solidFill>
              <a:srgbClr val="92D050"/>
            </a:solidFill>
          </a:ln>
          <a:scene3d>
            <a:camera prst="isometricOffAxis2Left"/>
            <a:lightRig rig="threePt" dir="t"/>
          </a:scene3d>
          <a:sp3d>
            <a:bevelT prst="angle"/>
          </a:sp3d>
        </p:spPr>
        <p:txBody>
          <a:bodyPr/>
          <a:lstStyle/>
          <a:p>
            <a:r>
              <a:rPr lang="pl-PL" b="1" dirty="0"/>
              <a:t>WIOSNA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237992" y="5530598"/>
            <a:ext cx="6302630" cy="1124257"/>
          </a:xfrm>
        </p:spPr>
        <p:txBody>
          <a:bodyPr>
            <a:normAutofit/>
          </a:bodyPr>
          <a:lstStyle/>
          <a:p>
            <a:pPr algn="l"/>
            <a:endParaRPr lang="pl-PL" sz="2400" b="1" dirty="0">
              <a:solidFill>
                <a:srgbClr val="D35BB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ytuł 1">
            <a:hlinkClick r:id="rId2" action="ppaction://hlinksldjump"/>
            <a:extLst>
              <a:ext uri="{FF2B5EF4-FFF2-40B4-BE49-F238E27FC236}">
                <a16:creationId xmlns="" xmlns:a16="http://schemas.microsoft.com/office/drawing/2014/main" id="{D86D4B58-661C-4002-93DE-C028D4B00086}"/>
              </a:ext>
            </a:extLst>
          </p:cNvPr>
          <p:cNvSpPr txBox="1">
            <a:spLocks/>
          </p:cNvSpPr>
          <p:nvPr/>
        </p:nvSpPr>
        <p:spPr>
          <a:xfrm>
            <a:off x="737160" y="1850140"/>
            <a:ext cx="2281562" cy="45141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sz="2400" b="1" dirty="0" smtClean="0">
                <a:solidFill>
                  <a:srgbClr val="D35B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ciekawostki</a:t>
            </a:r>
            <a:endParaRPr lang="pl-PL" sz="2400" b="1" dirty="0">
              <a:solidFill>
                <a:srgbClr val="D35BB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ytuł 1">
            <a:hlinkClick r:id="rId3" action="ppaction://hlinksldjump"/>
            <a:extLst>
              <a:ext uri="{FF2B5EF4-FFF2-40B4-BE49-F238E27FC236}">
                <a16:creationId xmlns="" xmlns:a16="http://schemas.microsoft.com/office/drawing/2014/main" id="{69574F83-68A8-4ED7-9B84-DA8FD35E40DA}"/>
              </a:ext>
            </a:extLst>
          </p:cNvPr>
          <p:cNvSpPr txBox="1">
            <a:spLocks/>
          </p:cNvSpPr>
          <p:nvPr/>
        </p:nvSpPr>
        <p:spPr>
          <a:xfrm>
            <a:off x="2821021" y="2447021"/>
            <a:ext cx="3155633" cy="859001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sz="2400" b="1" dirty="0">
                <a:solidFill>
                  <a:srgbClr val="D35BBC"/>
                </a:solidFill>
              </a:rPr>
              <a:t> wiosenne kwiaty</a:t>
            </a:r>
          </a:p>
        </p:txBody>
      </p:sp>
      <p:sp>
        <p:nvSpPr>
          <p:cNvPr id="6" name="Tytuł 1">
            <a:hlinkClick r:id="rId4" action="ppaction://hlinksldjump"/>
            <a:extLst>
              <a:ext uri="{FF2B5EF4-FFF2-40B4-BE49-F238E27FC236}">
                <a16:creationId xmlns="" xmlns:a16="http://schemas.microsoft.com/office/drawing/2014/main" id="{78613656-5E17-4325-981A-EE081207FD99}"/>
              </a:ext>
            </a:extLst>
          </p:cNvPr>
          <p:cNvSpPr txBox="1">
            <a:spLocks/>
          </p:cNvSpPr>
          <p:nvPr/>
        </p:nvSpPr>
        <p:spPr>
          <a:xfrm>
            <a:off x="883004" y="3552468"/>
            <a:ext cx="2738763" cy="451410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rgbClr val="D35B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wiosenne ptaki</a:t>
            </a:r>
            <a:endParaRPr lang="pl-PL" sz="2400" dirty="0">
              <a:solidFill>
                <a:srgbClr val="D35BB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ytuł 1">
            <a:hlinkClick r:id="rId5" action="ppaction://hlinksldjump"/>
            <a:extLst>
              <a:ext uri="{FF2B5EF4-FFF2-40B4-BE49-F238E27FC236}">
                <a16:creationId xmlns="" xmlns:a16="http://schemas.microsoft.com/office/drawing/2014/main" id="{4A43F1DA-AAC1-40A9-8D97-CD4587A24CF2}"/>
              </a:ext>
            </a:extLst>
          </p:cNvPr>
          <p:cNvSpPr txBox="1">
            <a:spLocks/>
          </p:cNvSpPr>
          <p:nvPr/>
        </p:nvSpPr>
        <p:spPr>
          <a:xfrm>
            <a:off x="2216603" y="5008350"/>
            <a:ext cx="3469202" cy="376777"/>
          </a:xfrm>
          <a:prstGeom prst="rect">
            <a:avLst/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D35BBC"/>
                </a:solidFill>
              </a:rPr>
              <a:t> quiz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294" y="1157084"/>
            <a:ext cx="2939143" cy="4603342"/>
          </a:xfrm>
          <a:prstGeom prst="rect">
            <a:avLst/>
          </a:prstGeom>
        </p:spPr>
      </p:pic>
      <p:sp>
        <p:nvSpPr>
          <p:cNvPr id="12" name="Prostokąt 11"/>
          <p:cNvSpPr/>
          <p:nvPr/>
        </p:nvSpPr>
        <p:spPr>
          <a:xfrm>
            <a:off x="4669277" y="5611978"/>
            <a:ext cx="2742474" cy="48074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pl-PL" sz="4000" b="0" cap="none" spc="0" dirty="0">
              <a:ln w="0"/>
              <a:solidFill>
                <a:srgbClr val="D35BB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4711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000">
        <p14:reveal dir="r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50587" y="1460938"/>
            <a:ext cx="8664850" cy="1077981"/>
          </a:xfrm>
        </p:spPr>
        <p:txBody>
          <a:bodyPr>
            <a:noAutofit/>
          </a:bodyPr>
          <a:lstStyle/>
          <a:p>
            <a:r>
              <a:rPr lang="pl-PL" sz="4000" b="1" dirty="0"/>
              <a:t>Kwiaty przylaszczki</a:t>
            </a:r>
            <a:r>
              <a:rPr lang="pl-PL" sz="4000" dirty="0"/>
              <a:t> pojawiają się od marca do </a:t>
            </a:r>
            <a:r>
              <a:rPr lang="pl-PL" sz="4000" dirty="0" smtClean="0"/>
              <a:t>maja przed </a:t>
            </a:r>
            <a:r>
              <a:rPr lang="pl-PL" sz="4000" dirty="0"/>
              <a:t>rozwojem liści na szypułkach. </a:t>
            </a:r>
            <a:r>
              <a:rPr lang="pl-PL" sz="4000" dirty="0" smtClean="0"/>
              <a:t>Są to kwiaty o niebiesko-fioletowej barwie, a </a:t>
            </a:r>
            <a:r>
              <a:rPr lang="pl-PL" sz="4000" dirty="0"/>
              <a:t>czasami </a:t>
            </a:r>
            <a:r>
              <a:rPr lang="pl-PL" sz="4000" dirty="0" smtClean="0"/>
              <a:t>różowej </a:t>
            </a:r>
            <a:r>
              <a:rPr lang="pl-PL" sz="4000" dirty="0"/>
              <a:t>lub </a:t>
            </a:r>
            <a:r>
              <a:rPr lang="pl-PL" sz="4000" dirty="0" smtClean="0"/>
              <a:t>białej. </a:t>
            </a:r>
            <a:r>
              <a:rPr lang="pl-PL" sz="4000" dirty="0"/>
              <a:t>Zamykają się w czasie deszczowej pogody oraz na noc. </a:t>
            </a:r>
          </a:p>
        </p:txBody>
      </p:sp>
    </p:spTree>
    <p:extLst>
      <p:ext uri="{BB962C8B-B14F-4D97-AF65-F5344CB8AC3E}">
        <p14:creationId xmlns:p14="http://schemas.microsoft.com/office/powerpoint/2010/main" val="400747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Przebiśnieg </a:t>
            </a:r>
          </a:p>
        </p:txBody>
      </p:sp>
      <p:pic>
        <p:nvPicPr>
          <p:cNvPr id="3" name="Picture 8604"/>
          <p:cNvPicPr/>
          <p:nvPr/>
        </p:nvPicPr>
        <p:blipFill>
          <a:blip r:embed="rId2"/>
          <a:stretch>
            <a:fillRect/>
          </a:stretch>
        </p:blipFill>
        <p:spPr>
          <a:xfrm>
            <a:off x="677334" y="1694793"/>
            <a:ext cx="4111625" cy="27432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799" y="1862959"/>
            <a:ext cx="3142594" cy="314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62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76703" y="208417"/>
            <a:ext cx="8596668" cy="5365531"/>
          </a:xfrm>
        </p:spPr>
        <p:txBody>
          <a:bodyPr>
            <a:noAutofit/>
          </a:bodyPr>
          <a:lstStyle/>
          <a:p>
            <a:r>
              <a:rPr lang="pl-PL" sz="4400" dirty="0" smtClean="0"/>
              <a:t>Przebiśniegi to kwiaty, które </a:t>
            </a:r>
            <a:r>
              <a:rPr lang="pl-PL" sz="4400" dirty="0"/>
              <a:t>bardzo często możemy spotkać w naturze. Pojawiają się często </a:t>
            </a:r>
            <a:r>
              <a:rPr lang="pl-PL" sz="4400" dirty="0" smtClean="0"/>
              <a:t>w </a:t>
            </a:r>
            <a:r>
              <a:rPr lang="pl-PL" sz="4400" dirty="0"/>
              <a:t>leśnych zagajnikach. Te dziko rosnące są pod </a:t>
            </a:r>
            <a:r>
              <a:rPr lang="pl-PL" sz="4400" dirty="0" smtClean="0"/>
              <a:t>ochroną, </a:t>
            </a:r>
            <a:r>
              <a:rPr lang="pl-PL" sz="4400" dirty="0"/>
              <a:t>ale przebiśniegi ogrodowe z powodzeniem możemy uprawiać przy domu.</a:t>
            </a:r>
          </a:p>
        </p:txBody>
      </p:sp>
    </p:spTree>
    <p:extLst>
      <p:ext uri="{BB962C8B-B14F-4D97-AF65-F5344CB8AC3E}">
        <p14:creationId xmlns:p14="http://schemas.microsoft.com/office/powerpoint/2010/main" val="321780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Krokusy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347" y="1448457"/>
            <a:ext cx="2857500" cy="2857500"/>
          </a:xfrm>
          <a:prstGeom prst="rect">
            <a:avLst/>
          </a:prstGeom>
        </p:spPr>
      </p:pic>
      <p:pic>
        <p:nvPicPr>
          <p:cNvPr id="4" name="Picture 18" descr="26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990" y="4531710"/>
            <a:ext cx="1800225" cy="1511300"/>
          </a:xfrm>
          <a:prstGeom prst="rect">
            <a:avLst/>
          </a:prstGeom>
          <a:noFill/>
          <a:ln w="76200" cmpd="tri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606"/>
          <p:cNvPicPr/>
          <p:nvPr/>
        </p:nvPicPr>
        <p:blipFill>
          <a:blip r:embed="rId4"/>
          <a:stretch>
            <a:fillRect/>
          </a:stretch>
        </p:blipFill>
        <p:spPr>
          <a:xfrm>
            <a:off x="1716859" y="1448457"/>
            <a:ext cx="4163679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8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3" y="609599"/>
            <a:ext cx="9160349" cy="5223641"/>
          </a:xfrm>
        </p:spPr>
        <p:txBody>
          <a:bodyPr>
            <a:normAutofit/>
          </a:bodyPr>
          <a:lstStyle/>
          <a:p>
            <a:r>
              <a:rPr lang="pl-PL" sz="4000" dirty="0" smtClean="0"/>
              <a:t>Krokusy są często </a:t>
            </a:r>
            <a:r>
              <a:rPr lang="pl-PL" sz="4000" dirty="0"/>
              <a:t>są pierwszymi kwiatami, które zwiastują wiosnę. Niekiedy ich kolorowe kwiaty przebijają </a:t>
            </a:r>
            <a:r>
              <a:rPr lang="pl-PL" sz="4000" dirty="0" smtClean="0"/>
              <a:t>śnieg, </a:t>
            </a:r>
            <a:r>
              <a:rPr lang="pl-PL" sz="4000" dirty="0"/>
              <a:t>tworząc niepowtarzalny </a:t>
            </a:r>
            <a:r>
              <a:rPr lang="pl-PL" sz="4000" dirty="0" smtClean="0"/>
              <a:t>widok. Występują </a:t>
            </a:r>
            <a:r>
              <a:rPr lang="pl-PL" sz="4000" dirty="0"/>
              <a:t>w wielu </a:t>
            </a:r>
            <a:r>
              <a:rPr lang="pl-PL" sz="4000" dirty="0" smtClean="0"/>
              <a:t>kolorach, m.in.: fioletowym, żółtym, białym.</a:t>
            </a:r>
            <a:endParaRPr lang="pl-PL" sz="4000" dirty="0"/>
          </a:p>
        </p:txBody>
      </p:sp>
    </p:spTree>
    <p:extLst>
      <p:ext uri="{BB962C8B-B14F-4D97-AF65-F5344CB8AC3E}">
        <p14:creationId xmlns:p14="http://schemas.microsoft.com/office/powerpoint/2010/main" val="292795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Zawilec</a:t>
            </a:r>
          </a:p>
        </p:txBody>
      </p:sp>
      <p:pic>
        <p:nvPicPr>
          <p:cNvPr id="3" name="Picture 8615"/>
          <p:cNvPicPr/>
          <p:nvPr/>
        </p:nvPicPr>
        <p:blipFill>
          <a:blip r:embed="rId2"/>
          <a:stretch>
            <a:fillRect/>
          </a:stretch>
        </p:blipFill>
        <p:spPr>
          <a:xfrm>
            <a:off x="402590" y="1474950"/>
            <a:ext cx="4071620" cy="3160111"/>
          </a:xfrm>
          <a:prstGeom prst="rect">
            <a:avLst/>
          </a:prstGeom>
        </p:spPr>
      </p:pic>
      <p:pic>
        <p:nvPicPr>
          <p:cNvPr id="4" name="Picture 8616"/>
          <p:cNvPicPr/>
          <p:nvPr/>
        </p:nvPicPr>
        <p:blipFill>
          <a:blip r:embed="rId3"/>
          <a:stretch>
            <a:fillRect/>
          </a:stretch>
        </p:blipFill>
        <p:spPr>
          <a:xfrm>
            <a:off x="5162377" y="1765738"/>
            <a:ext cx="4386369" cy="3187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9002694" cy="4813738"/>
          </a:xfrm>
        </p:spPr>
        <p:txBody>
          <a:bodyPr>
            <a:normAutofit/>
          </a:bodyPr>
          <a:lstStyle/>
          <a:p>
            <a:r>
              <a:rPr lang="pl-PL" sz="4800" dirty="0"/>
              <a:t>Najbardziej popularne dziko rosnące </a:t>
            </a:r>
            <a:r>
              <a:rPr lang="pl-PL" sz="4800" dirty="0" smtClean="0"/>
              <a:t>zawilce gajowe możemy </a:t>
            </a:r>
            <a:r>
              <a:rPr lang="pl-PL" sz="4800" dirty="0"/>
              <a:t>spotkać przy </a:t>
            </a:r>
            <a:r>
              <a:rPr lang="pl-PL" sz="4800" dirty="0" smtClean="0"/>
              <a:t>lasach. </a:t>
            </a:r>
            <a:r>
              <a:rPr lang="pl-PL" sz="4800" dirty="0"/>
              <a:t>Istnieją jednak także odmiany ogrodowe. </a:t>
            </a:r>
          </a:p>
        </p:txBody>
      </p:sp>
    </p:spTree>
    <p:extLst>
      <p:ext uri="{BB962C8B-B14F-4D97-AF65-F5344CB8AC3E}">
        <p14:creationId xmlns:p14="http://schemas.microsoft.com/office/powerpoint/2010/main" val="395079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Sasanka</a:t>
            </a:r>
          </a:p>
        </p:txBody>
      </p:sp>
      <p:pic>
        <p:nvPicPr>
          <p:cNvPr id="3" name="Picture 8620"/>
          <p:cNvPicPr/>
          <p:nvPr/>
        </p:nvPicPr>
        <p:blipFill>
          <a:blip r:embed="rId2"/>
          <a:stretch>
            <a:fillRect/>
          </a:stretch>
        </p:blipFill>
        <p:spPr>
          <a:xfrm>
            <a:off x="351056" y="1270000"/>
            <a:ext cx="4111625" cy="2743200"/>
          </a:xfrm>
          <a:prstGeom prst="rect">
            <a:avLst/>
          </a:prstGeom>
        </p:spPr>
      </p:pic>
      <p:pic>
        <p:nvPicPr>
          <p:cNvPr id="4" name="Picture 8623"/>
          <p:cNvPicPr/>
          <p:nvPr/>
        </p:nvPicPr>
        <p:blipFill>
          <a:blip r:embed="rId3"/>
          <a:stretch>
            <a:fillRect/>
          </a:stretch>
        </p:blipFill>
        <p:spPr>
          <a:xfrm>
            <a:off x="4462681" y="1930400"/>
            <a:ext cx="5280409" cy="3855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7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3553" y="231226"/>
            <a:ext cx="9507191" cy="5460125"/>
          </a:xfrm>
        </p:spPr>
        <p:txBody>
          <a:bodyPr>
            <a:normAutofit/>
          </a:bodyPr>
          <a:lstStyle/>
          <a:p>
            <a:r>
              <a:rPr lang="pl-PL" sz="4000" b="1" dirty="0"/>
              <a:t>Sasanki to dla wielu osób kwiaty dzieciństwa, które w Polsce dawniej porastały łąki, lasy sosnowe i </a:t>
            </a:r>
            <a:r>
              <a:rPr lang="pl-PL" sz="4000" b="1" dirty="0" smtClean="0"/>
              <a:t>nasłonecznione </a:t>
            </a:r>
            <a:r>
              <a:rPr lang="pl-PL" sz="4000" b="1" dirty="0"/>
              <a:t>zbocza. Zakwitają z przyjściem wiosny – są symbolem tej pory roku – i zdobią nasze ogródki ślicznymi, dzwonkowatymi kwiatuszkami.</a:t>
            </a:r>
            <a:endParaRPr lang="pl-PL" sz="4000" dirty="0"/>
          </a:p>
        </p:txBody>
      </p:sp>
    </p:spTree>
    <p:extLst>
      <p:ext uri="{BB962C8B-B14F-4D97-AF65-F5344CB8AC3E}">
        <p14:creationId xmlns:p14="http://schemas.microsoft.com/office/powerpoint/2010/main" val="265224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Tulipan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399" y="1411889"/>
            <a:ext cx="2485697" cy="2485697"/>
          </a:xfrm>
          <a:prstGeom prst="rect">
            <a:avLst/>
          </a:prstGeom>
        </p:spPr>
      </p:pic>
      <p:pic>
        <p:nvPicPr>
          <p:cNvPr id="4" name="Picture 8648"/>
          <p:cNvPicPr/>
          <p:nvPr/>
        </p:nvPicPr>
        <p:blipFill>
          <a:blip r:embed="rId3"/>
          <a:stretch>
            <a:fillRect/>
          </a:stretch>
        </p:blipFill>
        <p:spPr>
          <a:xfrm>
            <a:off x="864043" y="1411889"/>
            <a:ext cx="4111625" cy="2743200"/>
          </a:xfrm>
          <a:prstGeom prst="rect">
            <a:avLst/>
          </a:prstGeom>
        </p:spPr>
      </p:pic>
      <p:pic>
        <p:nvPicPr>
          <p:cNvPr id="5" name="Picture 8651"/>
          <p:cNvPicPr/>
          <p:nvPr/>
        </p:nvPicPr>
        <p:blipFill>
          <a:blip r:embed="rId4"/>
          <a:stretch>
            <a:fillRect/>
          </a:stretch>
        </p:blipFill>
        <p:spPr>
          <a:xfrm>
            <a:off x="4975668" y="3897586"/>
            <a:ext cx="4111625" cy="274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35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cuments"/>
          <p:cNvSpPr>
            <a:spLocks noGrp="1" noEditPoints="1" noChangeArrowheads="1"/>
          </p:cNvSpPr>
          <p:nvPr>
            <p:ph type="title"/>
          </p:nvPr>
        </p:nvSpPr>
        <p:spPr bwMode="auto">
          <a:xfrm>
            <a:off x="677334" y="609600"/>
            <a:ext cx="8596668" cy="2115845"/>
          </a:xfrm>
          <a:custGeom>
            <a:avLst/>
            <a:gdLst>
              <a:gd name="T0" fmla="*/ 0 w 21600"/>
              <a:gd name="T1" fmla="*/ 2800 h 21600"/>
              <a:gd name="T2" fmla="*/ 3468 w 21600"/>
              <a:gd name="T3" fmla="*/ 0 h 21600"/>
              <a:gd name="T4" fmla="*/ 21653 w 21600"/>
              <a:gd name="T5" fmla="*/ 18828 h 21600"/>
              <a:gd name="T6" fmla="*/ 19954 w 21600"/>
              <a:gd name="T7" fmla="*/ 20214 h 21600"/>
              <a:gd name="T8" fmla="*/ 18256 w 21600"/>
              <a:gd name="T9" fmla="*/ 21628 h 21600"/>
              <a:gd name="T10" fmla="*/ 19954 w 21600"/>
              <a:gd name="T11" fmla="*/ 1428 h 21600"/>
              <a:gd name="T12" fmla="*/ 18256 w 21600"/>
              <a:gd name="T13" fmla="*/ 2800 h 21600"/>
              <a:gd name="T14" fmla="*/ 1645 w 21600"/>
              <a:gd name="T15" fmla="*/ 1428 h 21600"/>
              <a:gd name="T16" fmla="*/ 21600 w 21600"/>
              <a:gd name="T17" fmla="*/ 0 h 21600"/>
              <a:gd name="T18" fmla="*/ 10800 w 21600"/>
              <a:gd name="T19" fmla="*/ 0 h 21600"/>
              <a:gd name="T20" fmla="*/ 0 w 21600"/>
              <a:gd name="T21" fmla="*/ 10800 h 21600"/>
              <a:gd name="T22" fmla="*/ 21600 w 21600"/>
              <a:gd name="T23" fmla="*/ 10800 h 21600"/>
              <a:gd name="T24" fmla="*/ 1645 w 21600"/>
              <a:gd name="T25" fmla="*/ 4171 h 21600"/>
              <a:gd name="T26" fmla="*/ 16522 w 21600"/>
              <a:gd name="T27" fmla="*/ 1731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T24" t="T25" r="T26" b="T27"/>
            <a:pathLst>
              <a:path w="21600" h="21600" extrusionOk="0">
                <a:moveTo>
                  <a:pt x="0" y="18014"/>
                </a:moveTo>
                <a:lnTo>
                  <a:pt x="0" y="2800"/>
                </a:lnTo>
                <a:lnTo>
                  <a:pt x="1645" y="2800"/>
                </a:lnTo>
                <a:lnTo>
                  <a:pt x="1645" y="1428"/>
                </a:lnTo>
                <a:lnTo>
                  <a:pt x="3468" y="1428"/>
                </a:lnTo>
                <a:lnTo>
                  <a:pt x="3468" y="0"/>
                </a:lnTo>
                <a:lnTo>
                  <a:pt x="21653" y="0"/>
                </a:lnTo>
                <a:lnTo>
                  <a:pt x="21653" y="18828"/>
                </a:lnTo>
                <a:lnTo>
                  <a:pt x="19954" y="18828"/>
                </a:lnTo>
                <a:lnTo>
                  <a:pt x="19954" y="20214"/>
                </a:lnTo>
                <a:lnTo>
                  <a:pt x="18256" y="20214"/>
                </a:lnTo>
                <a:lnTo>
                  <a:pt x="18256" y="21600"/>
                </a:lnTo>
                <a:lnTo>
                  <a:pt x="4434" y="21600"/>
                </a:lnTo>
                <a:lnTo>
                  <a:pt x="0" y="18014"/>
                </a:lnTo>
                <a:close/>
              </a:path>
              <a:path w="21600" h="21600" extrusionOk="0">
                <a:moveTo>
                  <a:pt x="3486" y="1428"/>
                </a:moveTo>
                <a:lnTo>
                  <a:pt x="19954" y="1428"/>
                </a:lnTo>
                <a:lnTo>
                  <a:pt x="19954" y="20214"/>
                </a:lnTo>
                <a:lnTo>
                  <a:pt x="18256" y="20214"/>
                </a:lnTo>
                <a:lnTo>
                  <a:pt x="18256" y="2800"/>
                </a:lnTo>
                <a:lnTo>
                  <a:pt x="1645" y="2800"/>
                </a:lnTo>
                <a:lnTo>
                  <a:pt x="1645" y="1428"/>
                </a:lnTo>
                <a:lnTo>
                  <a:pt x="3486" y="1428"/>
                </a:lnTo>
                <a:close/>
              </a:path>
              <a:path w="21600" h="21600" extrusionOk="0">
                <a:moveTo>
                  <a:pt x="0" y="18014"/>
                </a:moveTo>
                <a:lnTo>
                  <a:pt x="4434" y="18000"/>
                </a:lnTo>
                <a:lnTo>
                  <a:pt x="4434" y="21600"/>
                </a:lnTo>
                <a:lnTo>
                  <a:pt x="0" y="18014"/>
                </a:lnTo>
                <a:close/>
              </a:path>
            </a:pathLst>
          </a:custGeom>
          <a:gradFill rotWithShape="1">
            <a:gsLst>
              <a:gs pos="0">
                <a:srgbClr val="FFFF66"/>
              </a:gs>
              <a:gs pos="100000">
                <a:srgbClr val="99FFCC"/>
              </a:gs>
            </a:gsLst>
            <a:path path="rect">
              <a:fillToRect r="100000" b="100000"/>
            </a:path>
          </a:gradFill>
          <a:ln w="9525">
            <a:solidFill>
              <a:srgbClr val="008000"/>
            </a:solidFill>
            <a:miter lim="800000"/>
            <a:headEnd/>
            <a:tailEnd/>
          </a:ln>
          <a:effectLst>
            <a:outerShdw dist="107763" dir="2700000" algn="ctr" rotWithShape="0">
              <a:srgbClr val="FFFF99">
                <a:alpha val="50000"/>
              </a:srgbClr>
            </a:outerShdw>
          </a:effectLst>
        </p:spPr>
        <p:txBody>
          <a:bodyPr>
            <a:normAutofit fontScale="90000"/>
          </a:bodyPr>
          <a:lstStyle>
            <a:defPPr>
              <a:defRPr lang="pl-PL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4000" i="1" kern="1200">
                <a:solidFill>
                  <a:schemeClr val="tx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4000" i="1" kern="1200">
                <a:solidFill>
                  <a:schemeClr val="tx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4000" i="1" kern="1200">
                <a:solidFill>
                  <a:schemeClr val="tx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4000" i="1" kern="1200">
                <a:solidFill>
                  <a:schemeClr val="tx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4000" i="1" kern="1200">
                <a:solidFill>
                  <a:schemeClr val="tx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000" i="1" kern="1200">
                <a:solidFill>
                  <a:schemeClr val="tx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000" i="1" kern="1200">
                <a:solidFill>
                  <a:schemeClr val="tx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000" i="1" kern="1200">
                <a:solidFill>
                  <a:schemeClr val="tx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000" i="1" kern="1200">
                <a:solidFill>
                  <a:schemeClr val="tx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9pPr>
          </a:lstStyle>
          <a:p>
            <a:r>
              <a:rPr lang="pl-PL" altLang="pl-PL" sz="2000" b="1" i="0" dirty="0">
                <a:solidFill>
                  <a:srgbClr val="336600"/>
                </a:solidFill>
              </a:rPr>
              <a:t>MARZEC</a:t>
            </a:r>
            <a:endParaRPr lang="pl-PL" altLang="pl-PL" sz="2000" b="1" i="0" dirty="0">
              <a:solidFill>
                <a:srgbClr val="008000"/>
              </a:solidFill>
            </a:endParaRPr>
          </a:p>
          <a:p>
            <a:r>
              <a:rPr lang="pl-PL" altLang="pl-PL" b="1" i="0" dirty="0">
                <a:solidFill>
                  <a:srgbClr val="FF0000"/>
                </a:solidFill>
              </a:rPr>
              <a:t>21</a:t>
            </a:r>
            <a:endParaRPr lang="pl-PL" altLang="pl-PL" sz="1800" b="1" i="0" dirty="0">
              <a:solidFill>
                <a:srgbClr val="008000"/>
              </a:solidFill>
            </a:endParaRPr>
          </a:p>
          <a:p>
            <a:r>
              <a:rPr lang="pl-PL" altLang="pl-PL" sz="1800" b="1" i="0" dirty="0">
                <a:solidFill>
                  <a:srgbClr val="008000"/>
                </a:solidFill>
              </a:rPr>
              <a:t>PIERWSZY </a:t>
            </a:r>
          </a:p>
          <a:p>
            <a:r>
              <a:rPr lang="pl-PL" altLang="pl-PL" sz="1800" b="1" i="0" dirty="0">
                <a:solidFill>
                  <a:srgbClr val="008000"/>
                </a:solidFill>
              </a:rPr>
              <a:t>DZIEŃ</a:t>
            </a:r>
          </a:p>
          <a:p>
            <a:r>
              <a:rPr lang="pl-PL" altLang="pl-PL" sz="1800" b="1" i="0" dirty="0">
                <a:solidFill>
                  <a:srgbClr val="008000"/>
                </a:solidFill>
              </a:rPr>
              <a:t>WIOSNY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77334" y="2975212"/>
            <a:ext cx="8596668" cy="3066150"/>
          </a:xfrm>
        </p:spPr>
        <p:txBody>
          <a:bodyPr/>
          <a:lstStyle/>
          <a:p>
            <a:r>
              <a:rPr lang="pl-PL" altLang="pl-PL" i="1" dirty="0">
                <a:solidFill>
                  <a:srgbClr val="008000"/>
                </a:solidFill>
                <a:latin typeface="Bookman Old Style" panose="02050604050505020204" pitchFamily="18" charset="0"/>
              </a:rPr>
              <a:t>21 marca dzień jest równy </a:t>
            </a:r>
            <a:r>
              <a:rPr lang="pl-PL" altLang="pl-PL" i="1" dirty="0" smtClean="0">
                <a:solidFill>
                  <a:srgbClr val="008000"/>
                </a:solidFill>
                <a:latin typeface="Bookman Old Style" panose="02050604050505020204" pitchFamily="18" charset="0"/>
              </a:rPr>
              <a:t>nocy - tego </a:t>
            </a:r>
            <a:r>
              <a:rPr lang="pl-PL" altLang="pl-PL" i="1" dirty="0">
                <a:solidFill>
                  <a:srgbClr val="008000"/>
                </a:solidFill>
                <a:latin typeface="Bookman Old Style" panose="02050604050505020204" pitchFamily="18" charset="0"/>
              </a:rPr>
              <a:t>dnia dzień i noc mają po 12 godzin.</a:t>
            </a:r>
          </a:p>
          <a:p>
            <a:r>
              <a:rPr lang="pl-PL" altLang="pl-PL" i="1" dirty="0">
                <a:solidFill>
                  <a:srgbClr val="008000"/>
                </a:solidFill>
                <a:latin typeface="Bookman Old Style" panose="02050604050505020204" pitchFamily="18" charset="0"/>
              </a:rPr>
              <a:t>Od tej pory dni będą coraz dłuższe, a noce krótsze.</a:t>
            </a:r>
          </a:p>
          <a:p>
            <a:r>
              <a:rPr lang="pl-PL" altLang="pl-PL" i="1" dirty="0">
                <a:solidFill>
                  <a:srgbClr val="008000"/>
                </a:solidFill>
                <a:latin typeface="Bookman Old Style" panose="02050604050505020204" pitchFamily="18" charset="0"/>
              </a:rPr>
              <a:t>Słońce mocniej przygrzewa, dlatego w przyrodzie zachodzi wiele zmian.</a:t>
            </a:r>
          </a:p>
          <a:p>
            <a:r>
              <a:rPr lang="pl-PL" altLang="pl-PL" i="1" dirty="0">
                <a:solidFill>
                  <a:srgbClr val="008000"/>
                </a:solidFill>
                <a:latin typeface="Bookman Old Style" panose="02050604050505020204" pitchFamily="18" charset="0"/>
              </a:rPr>
              <a:t>Wiosenne miesiące </a:t>
            </a:r>
            <a:r>
              <a:rPr lang="pl-PL" altLang="pl-PL" i="1" dirty="0" smtClean="0">
                <a:solidFill>
                  <a:srgbClr val="008000"/>
                </a:solidFill>
                <a:latin typeface="Bookman Old Style" panose="02050604050505020204" pitchFamily="18" charset="0"/>
              </a:rPr>
              <a:t>to: </a:t>
            </a:r>
            <a:r>
              <a:rPr lang="pl-PL" altLang="pl-PL" i="1" dirty="0">
                <a:solidFill>
                  <a:srgbClr val="008000"/>
                </a:solidFill>
                <a:latin typeface="Bookman Old Style" panose="02050604050505020204" pitchFamily="18" charset="0"/>
              </a:rPr>
              <a:t>m</a:t>
            </a:r>
            <a:r>
              <a:rPr lang="pl-PL" altLang="pl-PL" i="1" dirty="0" smtClean="0">
                <a:solidFill>
                  <a:srgbClr val="008000"/>
                </a:solidFill>
                <a:latin typeface="Bookman Old Style" panose="02050604050505020204" pitchFamily="18" charset="0"/>
              </a:rPr>
              <a:t>arzec</a:t>
            </a:r>
            <a:r>
              <a:rPr lang="pl-PL" altLang="pl-PL" i="1" dirty="0">
                <a:solidFill>
                  <a:srgbClr val="008000"/>
                </a:solidFill>
                <a:latin typeface="Bookman Old Style" panose="02050604050505020204" pitchFamily="18" charset="0"/>
              </a:rPr>
              <a:t>, </a:t>
            </a:r>
            <a:r>
              <a:rPr lang="pl-PL" altLang="pl-PL" i="1" dirty="0" smtClean="0">
                <a:solidFill>
                  <a:srgbClr val="008000"/>
                </a:solidFill>
                <a:latin typeface="Bookman Old Style" panose="02050604050505020204" pitchFamily="18" charset="0"/>
              </a:rPr>
              <a:t>kwiecień </a:t>
            </a:r>
            <a:r>
              <a:rPr lang="pl-PL" altLang="pl-PL" i="1" dirty="0">
                <a:solidFill>
                  <a:srgbClr val="008000"/>
                </a:solidFill>
                <a:latin typeface="Bookman Old Style" panose="02050604050505020204" pitchFamily="18" charset="0"/>
              </a:rPr>
              <a:t>i </a:t>
            </a:r>
            <a:r>
              <a:rPr lang="pl-PL" altLang="pl-PL" i="1" dirty="0" smtClean="0">
                <a:solidFill>
                  <a:srgbClr val="008000"/>
                </a:solidFill>
                <a:latin typeface="Bookman Old Style" panose="02050604050505020204" pitchFamily="18" charset="0"/>
              </a:rPr>
              <a:t>maj</a:t>
            </a:r>
            <a:r>
              <a:rPr lang="pl-PL" altLang="pl-PL" i="1" dirty="0">
                <a:solidFill>
                  <a:srgbClr val="008000"/>
                </a:solidFill>
                <a:latin typeface="Bookman Old Style" panose="02050604050505020204" pitchFamily="18" charset="0"/>
              </a:rPr>
              <a:t>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4971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>
        <p14:prism isContent="1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3" y="609599"/>
            <a:ext cx="9394514" cy="4634753"/>
          </a:xfrm>
        </p:spPr>
        <p:txBody>
          <a:bodyPr>
            <a:noAutofit/>
          </a:bodyPr>
          <a:lstStyle/>
          <a:p>
            <a:r>
              <a:rPr lang="pl-PL" sz="4800" dirty="0" smtClean="0"/>
              <a:t>Tulipany to bardzo </a:t>
            </a:r>
            <a:r>
              <a:rPr lang="pl-PL" sz="4800" dirty="0"/>
              <a:t>popularne wiosenne kwiaty cebulowe. Istnieje duża ilość odmian – różnią się kolorem oraz wyglądem kwiatu i wysokością. </a:t>
            </a:r>
          </a:p>
        </p:txBody>
      </p:sp>
    </p:spTree>
    <p:extLst>
      <p:ext uri="{BB962C8B-B14F-4D97-AF65-F5344CB8AC3E}">
        <p14:creationId xmlns:p14="http://schemas.microsoft.com/office/powerpoint/2010/main" val="230011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Żonkil</a:t>
            </a:r>
          </a:p>
        </p:txBody>
      </p:sp>
      <p:pic>
        <p:nvPicPr>
          <p:cNvPr id="3" name="Picture 8657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270000"/>
            <a:ext cx="4111625" cy="2743200"/>
          </a:xfrm>
          <a:prstGeom prst="rect">
            <a:avLst/>
          </a:prstGeom>
        </p:spPr>
      </p:pic>
      <p:pic>
        <p:nvPicPr>
          <p:cNvPr id="4" name="Picture 8658"/>
          <p:cNvPicPr/>
          <p:nvPr/>
        </p:nvPicPr>
        <p:blipFill>
          <a:blip r:embed="rId3"/>
          <a:stretch>
            <a:fillRect/>
          </a:stretch>
        </p:blipFill>
        <p:spPr>
          <a:xfrm>
            <a:off x="4111625" y="2136228"/>
            <a:ext cx="4977689" cy="336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6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3" y="609599"/>
            <a:ext cx="8813507" cy="3993931"/>
          </a:xfrm>
        </p:spPr>
        <p:txBody>
          <a:bodyPr>
            <a:noAutofit/>
          </a:bodyPr>
          <a:lstStyle/>
          <a:p>
            <a:r>
              <a:rPr lang="pl-PL" sz="4000" b="1" dirty="0" smtClean="0"/>
              <a:t>Żonkile to żółte kwiaty, które </a:t>
            </a:r>
            <a:r>
              <a:rPr lang="pl-PL" sz="4000" b="1" dirty="0"/>
              <a:t>wdzięczą się w ogrodach już od kwietnia. </a:t>
            </a:r>
            <a:r>
              <a:rPr lang="pl-PL" sz="4000" dirty="0"/>
              <a:t/>
            </a:r>
            <a:br>
              <a:rPr lang="pl-PL" sz="4000" dirty="0"/>
            </a:br>
            <a:r>
              <a:rPr lang="pl-PL" sz="4000" b="1" dirty="0"/>
              <a:t>W przyrodzie możemy spotkać 40 gatunków tych pięknych kwiatów.</a:t>
            </a:r>
            <a:r>
              <a:rPr lang="pl-PL" sz="4000" dirty="0"/>
              <a:t/>
            </a:r>
            <a:br>
              <a:rPr lang="pl-PL" sz="4000" dirty="0"/>
            </a:br>
            <a:r>
              <a:rPr lang="pl-PL" sz="4000" b="1" dirty="0"/>
              <a:t>Mogą być wielokwiatowe, pojedyncze, białe, czerwone, kremowe, różowe i żółte. </a:t>
            </a:r>
            <a:r>
              <a:rPr lang="pl-PL" sz="4000" dirty="0"/>
              <a:t/>
            </a:r>
            <a:br>
              <a:rPr lang="pl-PL" sz="4000" dirty="0"/>
            </a:br>
            <a:endParaRPr lang="pl-PL" sz="4000" dirty="0"/>
          </a:p>
        </p:txBody>
      </p:sp>
    </p:spTree>
    <p:extLst>
      <p:ext uri="{BB962C8B-B14F-4D97-AF65-F5344CB8AC3E}">
        <p14:creationId xmlns:p14="http://schemas.microsoft.com/office/powerpoint/2010/main" val="40072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908100" cy="410429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6700" u="sng" dirty="0" smtClean="0"/>
              <a:t>Wiosenne ptaki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i="1" dirty="0"/>
              <a:t/>
            </a:r>
            <a:br>
              <a:rPr lang="pl-PL" i="1" dirty="0"/>
            </a:br>
            <a:r>
              <a:rPr lang="pl-PL" i="1" dirty="0" smtClean="0">
                <a:solidFill>
                  <a:srgbClr val="008000"/>
                </a:solidFill>
                <a:latin typeface="Bookman Old Style" panose="02050604050505020204" pitchFamily="18" charset="0"/>
              </a:rPr>
              <a:t>Wiosn</a:t>
            </a:r>
            <a:r>
              <a:rPr lang="pl-PL" altLang="pl-PL" i="1" dirty="0">
                <a:solidFill>
                  <a:srgbClr val="008000"/>
                </a:solidFill>
                <a:latin typeface="Bookman Old Style" panose="02050604050505020204" pitchFamily="18" charset="0"/>
              </a:rPr>
              <a:t>ą</a:t>
            </a:r>
            <a:r>
              <a:rPr lang="pl-PL" i="1" dirty="0" smtClean="0">
                <a:solidFill>
                  <a:srgbClr val="008000"/>
                </a:solidFill>
                <a:latin typeface="Bookman Old Style" panose="02050604050505020204" pitchFamily="18" charset="0"/>
              </a:rPr>
              <a:t> p</a:t>
            </a:r>
            <a:r>
              <a:rPr lang="pl-PL" altLang="pl-PL" i="1" dirty="0" smtClean="0">
                <a:solidFill>
                  <a:srgbClr val="008000"/>
                </a:solidFill>
                <a:latin typeface="Bookman Old Style" panose="02050604050505020204" pitchFamily="18" charset="0"/>
              </a:rPr>
              <a:t>taki </a:t>
            </a:r>
            <a:r>
              <a:rPr lang="pl-PL" altLang="pl-PL" i="1" dirty="0">
                <a:solidFill>
                  <a:srgbClr val="008000"/>
                </a:solidFill>
                <a:latin typeface="Bookman Old Style" panose="02050604050505020204" pitchFamily="18" charset="0"/>
              </a:rPr>
              <a:t>przylatują z ciepłych krajów. </a:t>
            </a:r>
            <a:br>
              <a:rPr lang="pl-PL" altLang="pl-PL" i="1" dirty="0">
                <a:solidFill>
                  <a:srgbClr val="008000"/>
                </a:solidFill>
                <a:latin typeface="Bookman Old Style" panose="02050604050505020204" pitchFamily="18" charset="0"/>
              </a:rPr>
            </a:br>
            <a:r>
              <a:rPr lang="pl-PL" altLang="pl-PL" i="1" dirty="0">
                <a:solidFill>
                  <a:srgbClr val="008000"/>
                </a:solidFill>
                <a:latin typeface="Bookman Old Style" panose="02050604050505020204" pitchFamily="18" charset="0"/>
              </a:rPr>
              <a:t>Przygotowują miejsca do składania </a:t>
            </a:r>
            <a:r>
              <a:rPr lang="pl-PL" altLang="pl-PL" i="1" dirty="0" smtClean="0">
                <a:solidFill>
                  <a:srgbClr val="008000"/>
                </a:solidFill>
                <a:latin typeface="Bookman Old Style" panose="02050604050505020204" pitchFamily="18" charset="0"/>
              </a:rPr>
              <a:t/>
            </a:r>
            <a:br>
              <a:rPr lang="pl-PL" altLang="pl-PL" i="1" dirty="0" smtClean="0">
                <a:solidFill>
                  <a:srgbClr val="008000"/>
                </a:solidFill>
                <a:latin typeface="Bookman Old Style" panose="02050604050505020204" pitchFamily="18" charset="0"/>
              </a:rPr>
            </a:br>
            <a:r>
              <a:rPr lang="pl-PL" altLang="pl-PL" i="1" dirty="0" smtClean="0">
                <a:solidFill>
                  <a:srgbClr val="008000"/>
                </a:solidFill>
                <a:latin typeface="Bookman Old Style" panose="02050604050505020204" pitchFamily="18" charset="0"/>
              </a:rPr>
              <a:t>i </a:t>
            </a:r>
            <a:r>
              <a:rPr lang="pl-PL" altLang="pl-PL" i="1" dirty="0">
                <a:solidFill>
                  <a:srgbClr val="008000"/>
                </a:solidFill>
                <a:latin typeface="Bookman Old Style" panose="02050604050505020204" pitchFamily="18" charset="0"/>
              </a:rPr>
              <a:t>wysiadywania jaj. </a:t>
            </a:r>
            <a:br>
              <a:rPr lang="pl-PL" altLang="pl-PL" i="1" dirty="0">
                <a:solidFill>
                  <a:srgbClr val="008000"/>
                </a:solidFill>
                <a:latin typeface="Bookman Old Style" panose="02050604050505020204" pitchFamily="18" charset="0"/>
              </a:rPr>
            </a:br>
            <a:r>
              <a:rPr lang="pl-PL" altLang="pl-PL" i="1" dirty="0">
                <a:solidFill>
                  <a:srgbClr val="008000"/>
                </a:solidFill>
                <a:latin typeface="Bookman Old Style" panose="02050604050505020204" pitchFamily="18" charset="0"/>
              </a:rPr>
              <a:t>Większość zakłada nowe gniazda.</a:t>
            </a:r>
            <a:br>
              <a:rPr lang="pl-PL" altLang="pl-PL" i="1" dirty="0">
                <a:solidFill>
                  <a:srgbClr val="008000"/>
                </a:solidFill>
                <a:latin typeface="Bookman Old Style" panose="02050604050505020204" pitchFamily="18" charset="0"/>
              </a:rPr>
            </a:b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059" y="4203692"/>
            <a:ext cx="3939988" cy="265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62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Bocian</a:t>
            </a:r>
            <a:br>
              <a:rPr lang="pl-PL" dirty="0"/>
            </a:b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288" y="1143000"/>
            <a:ext cx="6438900" cy="5715000"/>
          </a:xfrm>
          <a:prstGeom prst="rect">
            <a:avLst/>
          </a:prstGeom>
        </p:spPr>
      </p:pic>
      <p:pic>
        <p:nvPicPr>
          <p:cNvPr id="5" name="Klekot bociana białego (Ciconia ciconia)">
            <a:hlinkClick r:id="" action="ppaction://media"/>
            <a:extLst>
              <a:ext uri="{FF2B5EF4-FFF2-40B4-BE49-F238E27FC236}">
                <a16:creationId xmlns="" xmlns:a16="http://schemas.microsoft.com/office/drawing/2014/main" id="{B54B9C26-7EAD-461B-AC5D-282C1ED33D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47971" y="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67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8167121" cy="6500649"/>
          </a:xfrm>
        </p:spPr>
        <p:txBody>
          <a:bodyPr>
            <a:normAutofit/>
          </a:bodyPr>
          <a:lstStyle/>
          <a:p>
            <a:r>
              <a:rPr lang="pl-PL" dirty="0"/>
              <a:t>Bocian to duży, </a:t>
            </a:r>
            <a:r>
              <a:rPr lang="pl-PL" dirty="0" smtClean="0"/>
              <a:t>biało - </a:t>
            </a:r>
            <a:r>
              <a:rPr lang="pl-PL" dirty="0"/>
              <a:t>czarny ptak, z długą szyją, ostro zakończonym dziobem i długimi, czerwonymi </a:t>
            </a:r>
            <a:r>
              <a:rPr lang="pl-PL" dirty="0" smtClean="0"/>
              <a:t>nogami. </a:t>
            </a:r>
            <a:r>
              <a:rPr lang="pl-PL" dirty="0"/>
              <a:t>Białe upierzenie głowy i tułowia kontrastuje z czernią skrzydeł</a:t>
            </a:r>
            <a:r>
              <a:rPr lang="pl-PL" dirty="0" smtClean="0"/>
              <a:t>. Bardzo </a:t>
            </a:r>
            <a:r>
              <a:rPr lang="pl-PL" dirty="0"/>
              <a:t>łatwo jest też rozpoznać bociana po dźwięku jaki wydaje - charakterystycznym </a:t>
            </a:r>
            <a:r>
              <a:rPr lang="pl-PL" dirty="0" smtClean="0"/>
              <a:t>klekocie. 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097" y="2277242"/>
            <a:ext cx="3450839" cy="254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19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8261714" cy="4261945"/>
          </a:xfrm>
        </p:spPr>
        <p:txBody>
          <a:bodyPr>
            <a:normAutofit fontScale="90000"/>
          </a:bodyPr>
          <a:lstStyle/>
          <a:p>
            <a:r>
              <a:rPr lang="pl-PL" b="1" dirty="0"/>
              <a:t>Co jedzą bociany</a:t>
            </a:r>
            <a:r>
              <a:rPr lang="pl-PL" b="1" dirty="0" smtClean="0"/>
              <a:t>?</a:t>
            </a:r>
            <a:br>
              <a:rPr lang="pl-PL" b="1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>Bocian biały żywi się głównie drobnymi ssakami, płazami, niewielkimi gadami, owadami, mięczakami i dżdżownicami. Nie ma swojego ulubionego pokarmu - poluje zawsze na to co akurat występuje najliczniej na jego terenie.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144" y="4634693"/>
            <a:ext cx="2425262" cy="168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64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Kukułka 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23" y="1689906"/>
            <a:ext cx="4389120" cy="3099816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762" y="2231294"/>
            <a:ext cx="4023360" cy="2679192"/>
          </a:xfrm>
          <a:prstGeom prst="rect">
            <a:avLst/>
          </a:prstGeom>
        </p:spPr>
      </p:pic>
      <p:pic>
        <p:nvPicPr>
          <p:cNvPr id="6" name="dźwięk kukułki w lesie (mp3cut.net)">
            <a:hlinkClick r:id="" action="ppaction://media"/>
            <a:extLst>
              <a:ext uri="{FF2B5EF4-FFF2-40B4-BE49-F238E27FC236}">
                <a16:creationId xmlns="" xmlns:a16="http://schemas.microsoft.com/office/drawing/2014/main" id="{C77F6F14-C0D9-4B51-9D15-C8F0ED089E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53196" y="660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98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68051" y="605118"/>
            <a:ext cx="9034225" cy="4805700"/>
          </a:xfrm>
        </p:spPr>
        <p:txBody>
          <a:bodyPr>
            <a:noAutofit/>
          </a:bodyPr>
          <a:lstStyle/>
          <a:p>
            <a:r>
              <a:rPr lang="pl-PL" sz="4000" dirty="0"/>
              <a:t>Kukułka to ptak średniej wielkości (rozmiarów gołębia miejskiego). </a:t>
            </a:r>
            <a:r>
              <a:rPr lang="pl-PL" sz="4000" dirty="0" smtClean="0"/>
              <a:t>Jest to gatunek </a:t>
            </a:r>
            <a:r>
              <a:rPr lang="pl-PL" sz="4000" dirty="0"/>
              <a:t>wędrowny. Ma bardzo charakterystyczny głos "</a:t>
            </a:r>
            <a:r>
              <a:rPr lang="pl-PL" sz="4000" dirty="0" err="1"/>
              <a:t>guu</a:t>
            </a:r>
            <a:r>
              <a:rPr lang="pl-PL" sz="4000" dirty="0"/>
              <a:t>-ku". W locie ma proste plecy, dziób skierowany do przodu, a skrzydła poniżej linii grzbietu. Gdy siedzi ma opuszczone skrzydła i zadarty ogon. </a:t>
            </a:r>
          </a:p>
        </p:txBody>
      </p:sp>
    </p:spTree>
    <p:extLst>
      <p:ext uri="{BB962C8B-B14F-4D97-AF65-F5344CB8AC3E}">
        <p14:creationId xmlns:p14="http://schemas.microsoft.com/office/powerpoint/2010/main" val="66060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Skowronek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955" y="1601951"/>
            <a:ext cx="6654362" cy="4436241"/>
          </a:xfrm>
          <a:prstGeom prst="rect">
            <a:avLst/>
          </a:prstGeom>
        </p:spPr>
      </p:pic>
      <p:pic>
        <p:nvPicPr>
          <p:cNvPr id="5" name="Śpiew skowronka(1) (mp3cut.net)">
            <a:hlinkClick r:id="" action="ppaction://media"/>
            <a:extLst>
              <a:ext uri="{FF2B5EF4-FFF2-40B4-BE49-F238E27FC236}">
                <a16:creationId xmlns="" xmlns:a16="http://schemas.microsoft.com/office/drawing/2014/main" id="{DE0B48FB-693D-446A-9DB3-77DE924932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39122" y="660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80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627529" y="609600"/>
            <a:ext cx="8646473" cy="528918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/>
              <a:t>Za co kochamy wiosnę</a:t>
            </a:r>
            <a:r>
              <a:rPr lang="pl-PL" b="1" dirty="0" smtClean="0"/>
              <a:t>?</a:t>
            </a:r>
            <a:br>
              <a:rPr lang="pl-PL" b="1" dirty="0" smtClean="0"/>
            </a:br>
            <a:r>
              <a:rPr lang="pl-PL" b="1" dirty="0"/>
              <a:t/>
            </a:r>
            <a:br>
              <a:rPr lang="pl-PL" b="1" dirty="0"/>
            </a:br>
            <a:r>
              <a:rPr lang="pl-PL" b="1" dirty="0" smtClean="0"/>
              <a:t>- </a:t>
            </a:r>
            <a:r>
              <a:rPr lang="pl-PL" dirty="0" smtClean="0"/>
              <a:t>dłuższe </a:t>
            </a:r>
            <a:r>
              <a:rPr lang="pl-PL" dirty="0"/>
              <a:t>dni, dzięki </a:t>
            </a:r>
            <a:r>
              <a:rPr lang="pl-PL" dirty="0" smtClean="0"/>
              <a:t>czemu można dłużej </a:t>
            </a:r>
            <a:r>
              <a:rPr lang="pl-PL" dirty="0"/>
              <a:t>aktywnie </a:t>
            </a:r>
            <a:r>
              <a:rPr lang="pl-PL" dirty="0" smtClean="0"/>
              <a:t>spędzać </a:t>
            </a:r>
            <a:r>
              <a:rPr lang="pl-PL" dirty="0"/>
              <a:t>czas na dworze (sport, wycieczki, place zabaw</a:t>
            </a:r>
            <a:r>
              <a:rPr lang="pl-PL" dirty="0" smtClean="0"/>
              <a:t>),</a:t>
            </a:r>
            <a:r>
              <a:rPr lang="pl-PL" dirty="0"/>
              <a:t/>
            </a:r>
            <a:br>
              <a:rPr lang="pl-PL" dirty="0"/>
            </a:br>
            <a:r>
              <a:rPr lang="pl-PL" dirty="0"/>
              <a:t>-fauna i flora budzą się do </a:t>
            </a:r>
            <a:r>
              <a:rPr lang="pl-PL" dirty="0" smtClean="0"/>
              <a:t>życia, </a:t>
            </a: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>- ptaki </a:t>
            </a:r>
            <a:r>
              <a:rPr lang="pl-PL" dirty="0"/>
              <a:t>wracają z ciepłych krajów (bocian to nasze dobro narodowe</a:t>
            </a:r>
            <a:r>
              <a:rPr lang="pl-PL" dirty="0" smtClean="0"/>
              <a:t>),</a:t>
            </a: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>- wreszcie </a:t>
            </a:r>
            <a:r>
              <a:rPr lang="pl-PL" dirty="0"/>
              <a:t>pozbędziemy się grubych, krępujących ruchy </a:t>
            </a:r>
            <a:r>
              <a:rPr lang="pl-PL" dirty="0" smtClean="0"/>
              <a:t>ubrań.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5001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734680" cy="3820510"/>
          </a:xfrm>
        </p:spPr>
        <p:txBody>
          <a:bodyPr>
            <a:noAutofit/>
          </a:bodyPr>
          <a:lstStyle/>
          <a:p>
            <a:r>
              <a:rPr lang="pl-PL" sz="4000" dirty="0"/>
              <a:t>Od kiedy możemy delektować się śpiewem skowronków? Już na przełomie lutego i marca. Trudno je zauważyć na polach i łąkach, gdyż są barwy ziemistoszarej i tylko nieznacznie wielkością przerastają wróbla. </a:t>
            </a:r>
          </a:p>
        </p:txBody>
      </p:sp>
    </p:spTree>
    <p:extLst>
      <p:ext uri="{BB962C8B-B14F-4D97-AF65-F5344CB8AC3E}">
        <p14:creationId xmlns:p14="http://schemas.microsoft.com/office/powerpoint/2010/main" val="237518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Jaskółka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168" y="3645167"/>
            <a:ext cx="2627091" cy="2471854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12" y="1643145"/>
            <a:ext cx="5588000" cy="4191000"/>
          </a:xfrm>
          <a:prstGeom prst="rect">
            <a:avLst/>
          </a:prstGeom>
        </p:spPr>
      </p:pic>
      <p:pic>
        <p:nvPicPr>
          <p:cNvPr id="6" name="Odgłosy Jaskółki (mp3cut.net)">
            <a:hlinkClick r:id="" action="ppaction://media"/>
            <a:extLst>
              <a:ext uri="{FF2B5EF4-FFF2-40B4-BE49-F238E27FC236}">
                <a16:creationId xmlns="" xmlns:a16="http://schemas.microsoft.com/office/drawing/2014/main" id="{FC02E98C-3785-4CC7-A2CD-7D5346353A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13198" y="660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06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51209" y="436179"/>
            <a:ext cx="8860805" cy="5412828"/>
          </a:xfrm>
        </p:spPr>
        <p:txBody>
          <a:bodyPr>
            <a:normAutofit/>
          </a:bodyPr>
          <a:lstStyle/>
          <a:p>
            <a:r>
              <a:rPr lang="pl-PL" sz="4800" dirty="0"/>
              <a:t>Jaskółki znane są z tego, że dzięki ich zachowaniu możemy przewidzieć pogodę. Jak mówi mądrość ludowa: gdy jaskółki nisko latają to znaczy, że będzie padało. </a:t>
            </a:r>
          </a:p>
        </p:txBody>
      </p:sp>
    </p:spTree>
    <p:extLst>
      <p:ext uri="{BB962C8B-B14F-4D97-AF65-F5344CB8AC3E}">
        <p14:creationId xmlns:p14="http://schemas.microsoft.com/office/powerpoint/2010/main" val="139808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" y="0"/>
            <a:ext cx="11040034" cy="4462463"/>
          </a:xfr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pl-PL" sz="206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QUIZ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033" y="3185611"/>
            <a:ext cx="4285969" cy="285211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48015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277586" y="431078"/>
            <a:ext cx="9402442" cy="6647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l-PL" altLang="pl-PL" sz="60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Kiedy zbliża się wiosna wychodzi z </a:t>
            </a:r>
            <a:r>
              <a:rPr kumimoji="0" lang="pl-PL" altLang="pl-PL" sz="6000" b="1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gawry</a:t>
            </a:r>
            <a:r>
              <a:rPr lang="pl-PL" altLang="pl-PL" sz="6000" b="1" dirty="0">
                <a:latin typeface="Arial" panose="020B0604020202020204" pitchFamily="34" charset="0"/>
              </a:rPr>
              <a:t> </a:t>
            </a:r>
            <a:r>
              <a:rPr lang="pl-PL" altLang="pl-PL" sz="6000" b="1" dirty="0" smtClean="0">
                <a:latin typeface="Arial" panose="020B0604020202020204" pitchFamily="34" charset="0"/>
              </a:rPr>
              <a:t>…?</a:t>
            </a:r>
            <a:r>
              <a:rPr kumimoji="0" lang="pl-PL" altLang="pl-PL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/>
            </a:r>
            <a:br>
              <a:rPr kumimoji="0" lang="pl-PL" altLang="pl-PL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</a:br>
            <a:r>
              <a:rPr lang="pl-PL" altLang="pl-PL" b="1" dirty="0">
                <a:solidFill>
                  <a:schemeClr val="tx1"/>
                </a:solidFill>
                <a:latin typeface="Arial" panose="020B0604020202020204" pitchFamily="34" charset="0"/>
              </a:rPr>
              <a:t/>
            </a:r>
            <a:br>
              <a:rPr lang="pl-PL" altLang="pl-PL" b="1" dirty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pl-PL" altLang="pl-PL" b="1" dirty="0">
                <a:solidFill>
                  <a:schemeClr val="tx1"/>
                </a:solidFill>
                <a:latin typeface="Arial" panose="020B0604020202020204" pitchFamily="34" charset="0"/>
              </a:rPr>
              <a:t/>
            </a:r>
            <a:br>
              <a:rPr lang="pl-PL" altLang="pl-PL" b="1" dirty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pl-PL" altLang="pl-PL" dirty="0">
                <a:solidFill>
                  <a:srgbClr val="FF0000"/>
                </a:solidFill>
                <a:latin typeface="Arial" panose="020B0604020202020204" pitchFamily="34" charset="0"/>
              </a:rPr>
              <a:t>-</a:t>
            </a:r>
            <a:r>
              <a:rPr lang="pl-PL" altLang="pl-PL" sz="3200" dirty="0" smtClean="0">
                <a:solidFill>
                  <a:srgbClr val="FF0000"/>
                </a:solidFill>
                <a:latin typeface="Arial" panose="020B0604020202020204" pitchFamily="34" charset="0"/>
              </a:rPr>
              <a:t>zając</a:t>
            </a:r>
            <a:r>
              <a:rPr lang="pl-PL" altLang="pl-PL" sz="1800" dirty="0">
                <a:solidFill>
                  <a:srgbClr val="FF0000"/>
                </a:solidFill>
                <a:latin typeface="Arial" panose="020B0604020202020204" pitchFamily="34" charset="0"/>
              </a:rPr>
              <a:t/>
            </a:r>
            <a:br>
              <a:rPr lang="pl-PL" altLang="pl-PL" sz="1800" dirty="0">
                <a:solidFill>
                  <a:srgbClr val="FF0000"/>
                </a:solidFill>
                <a:latin typeface="Arial" panose="020B0604020202020204" pitchFamily="34" charset="0"/>
              </a:rPr>
            </a:br>
            <a:r>
              <a:rPr lang="pl-PL" altLang="pl-PL" dirty="0">
                <a:solidFill>
                  <a:srgbClr val="FF0000"/>
                </a:solidFill>
                <a:latin typeface="Arial" panose="020B0604020202020204" pitchFamily="34" charset="0"/>
              </a:rPr>
              <a:t>-</a:t>
            </a:r>
            <a:r>
              <a:rPr lang="pl-PL" altLang="pl-PL" sz="3200" dirty="0" smtClean="0">
                <a:solidFill>
                  <a:srgbClr val="FF0000"/>
                </a:solidFill>
                <a:latin typeface="Arial" panose="020B0604020202020204" pitchFamily="34" charset="0"/>
              </a:rPr>
              <a:t>lis</a:t>
            </a:r>
            <a:r>
              <a:rPr lang="pl-PL" altLang="pl-PL" dirty="0">
                <a:solidFill>
                  <a:srgbClr val="FF0000"/>
                </a:solidFill>
                <a:latin typeface="Arial" panose="020B0604020202020204" pitchFamily="34" charset="0"/>
              </a:rPr>
              <a:t/>
            </a:r>
            <a:br>
              <a:rPr lang="pl-PL" altLang="pl-PL" dirty="0">
                <a:solidFill>
                  <a:srgbClr val="FF0000"/>
                </a:solidFill>
                <a:latin typeface="Arial" panose="020B0604020202020204" pitchFamily="34" charset="0"/>
              </a:rPr>
            </a:br>
            <a:r>
              <a:rPr lang="pl-PL" altLang="pl-PL" dirty="0">
                <a:solidFill>
                  <a:srgbClr val="FF0000"/>
                </a:solidFill>
                <a:latin typeface="Arial" panose="020B0604020202020204" pitchFamily="34" charset="0"/>
              </a:rPr>
              <a:t>-</a:t>
            </a:r>
            <a:r>
              <a:rPr lang="pl-PL" altLang="pl-PL" sz="3200" dirty="0">
                <a:solidFill>
                  <a:srgbClr val="FF0000"/>
                </a:solidFill>
                <a:latin typeface="Arial" panose="020B0604020202020204" pitchFamily="34" charset="0"/>
              </a:rPr>
              <a:t>niedźwiedź</a:t>
            </a:r>
            <a:r>
              <a:rPr lang="pl-PL" altLang="pl-PL" dirty="0">
                <a:solidFill>
                  <a:srgbClr val="FF0000"/>
                </a:solidFill>
                <a:latin typeface="Arial" panose="020B0604020202020204" pitchFamily="34" charset="0"/>
              </a:rPr>
              <a:t/>
            </a:r>
            <a:br>
              <a:rPr lang="pl-PL" altLang="pl-PL" dirty="0">
                <a:solidFill>
                  <a:srgbClr val="FF0000"/>
                </a:solidFill>
                <a:latin typeface="Arial" panose="020B0604020202020204" pitchFamily="34" charset="0"/>
              </a:rPr>
            </a:br>
            <a:r>
              <a:rPr lang="pl-PL" altLang="pl-PL" sz="1800" dirty="0">
                <a:solidFill>
                  <a:srgbClr val="FF0000"/>
                </a:solidFill>
                <a:latin typeface="Arial" panose="020B0604020202020204" pitchFamily="34" charset="0"/>
              </a:rPr>
              <a:t/>
            </a:r>
            <a:br>
              <a:rPr lang="pl-PL" altLang="pl-PL" sz="1800" dirty="0">
                <a:solidFill>
                  <a:srgbClr val="FF0000"/>
                </a:solidFill>
                <a:latin typeface="Arial" panose="020B0604020202020204" pitchFamily="34" charset="0"/>
              </a:rPr>
            </a:br>
            <a:r>
              <a:rPr lang="pl-PL" altLang="pl-PL" sz="1800" dirty="0">
                <a:solidFill>
                  <a:srgbClr val="FF0000"/>
                </a:solidFill>
                <a:latin typeface="Arial" panose="020B0604020202020204" pitchFamily="34" charset="0"/>
              </a:rPr>
              <a:t/>
            </a:r>
            <a:br>
              <a:rPr lang="pl-PL" altLang="pl-PL" sz="1800" dirty="0">
                <a:solidFill>
                  <a:srgbClr val="FF0000"/>
                </a:solidFill>
                <a:latin typeface="Arial" panose="020B0604020202020204" pitchFamily="34" charset="0"/>
              </a:rPr>
            </a:br>
            <a:r>
              <a:rPr lang="pl-PL" altLang="pl-PL" sz="1800" dirty="0">
                <a:solidFill>
                  <a:srgbClr val="FF0000"/>
                </a:solidFill>
                <a:latin typeface="Arial" panose="020B0604020202020204" pitchFamily="34" charset="0"/>
              </a:rPr>
              <a:t/>
            </a:r>
            <a:br>
              <a:rPr lang="pl-PL" altLang="pl-PL" sz="1800" dirty="0">
                <a:solidFill>
                  <a:srgbClr val="FF0000"/>
                </a:solidFill>
                <a:latin typeface="Arial" panose="020B0604020202020204" pitchFamily="34" charset="0"/>
              </a:rPr>
            </a:br>
            <a:r>
              <a:rPr lang="pl-PL" altLang="pl-PL" sz="1800" dirty="0">
                <a:solidFill>
                  <a:srgbClr val="FF0000"/>
                </a:solidFill>
                <a:latin typeface="Arial" panose="020B0604020202020204" pitchFamily="34" charset="0"/>
              </a:rPr>
              <a:t/>
            </a:r>
            <a:br>
              <a:rPr lang="pl-PL" altLang="pl-PL" sz="1800" dirty="0">
                <a:solidFill>
                  <a:srgbClr val="FF0000"/>
                </a:solidFill>
                <a:latin typeface="Arial" panose="020B0604020202020204" pitchFamily="34" charset="0"/>
              </a:rPr>
            </a:br>
            <a:r>
              <a:rPr lang="pl-PL" altLang="pl-PL" sz="1800" dirty="0">
                <a:solidFill>
                  <a:schemeClr val="tx1"/>
                </a:solidFill>
                <a:latin typeface="Arial" panose="020B0604020202020204" pitchFamily="34" charset="0"/>
              </a:rPr>
              <a:t/>
            </a:r>
            <a:br>
              <a:rPr lang="pl-PL" altLang="pl-PL" sz="1800" dirty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pl-PL" altLang="pl-PL" sz="1800" dirty="0">
                <a:solidFill>
                  <a:schemeClr val="tx1"/>
                </a:solidFill>
                <a:latin typeface="Arial" panose="020B0604020202020204" pitchFamily="34" charset="0"/>
              </a:rPr>
              <a:t/>
            </a:r>
            <a:br>
              <a:rPr lang="pl-PL" altLang="pl-PL" sz="1800" dirty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pl-PL" altLang="pl-PL" sz="1800" dirty="0">
                <a:solidFill>
                  <a:schemeClr val="tx1"/>
                </a:solidFill>
                <a:latin typeface="Arial" panose="020B0604020202020204" pitchFamily="34" charset="0"/>
              </a:rPr>
              <a:t>z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64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Poprawna </a:t>
            </a:r>
            <a:r>
              <a:rPr lang="pl-PL" dirty="0" smtClean="0"/>
              <a:t>odpowied</a:t>
            </a:r>
            <a:r>
              <a:rPr lang="pl-PL" altLang="pl-PL" dirty="0"/>
              <a:t>ź</a:t>
            </a:r>
            <a:r>
              <a:rPr lang="pl-PL" dirty="0" smtClean="0"/>
              <a:t> </a:t>
            </a:r>
            <a:r>
              <a:rPr lang="pl-PL" dirty="0"/>
              <a:t>to: </a:t>
            </a:r>
            <a:r>
              <a:rPr lang="pl-PL" b="1" dirty="0">
                <a:solidFill>
                  <a:schemeClr val="tx1"/>
                </a:solidFill>
              </a:rPr>
              <a:t>niedźwiedź</a:t>
            </a:r>
          </a:p>
        </p:txBody>
      </p:sp>
      <p:sp>
        <p:nvSpPr>
          <p:cNvPr id="3" name="AutoShape 2" descr="Znalezione obrazy dla zapytania niedźwiedź grafika"/>
          <p:cNvSpPr>
            <a:spLocks noChangeAspect="1" noChangeArrowheads="1"/>
          </p:cNvSpPr>
          <p:nvPr/>
        </p:nvSpPr>
        <p:spPr bwMode="auto">
          <a:xfrm>
            <a:off x="155575" y="-685800"/>
            <a:ext cx="10096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5" name="AutoShape 6" descr="Znalezione obrazy dla zapytania niedźwiedź grafika"/>
          <p:cNvSpPr>
            <a:spLocks noChangeAspect="1" noChangeArrowheads="1"/>
          </p:cNvSpPr>
          <p:nvPr/>
        </p:nvSpPr>
        <p:spPr bwMode="auto">
          <a:xfrm>
            <a:off x="4233589" y="2511425"/>
            <a:ext cx="10096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8510" y="2511425"/>
            <a:ext cx="2184729" cy="309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81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6772" y="865414"/>
            <a:ext cx="8734680" cy="5323115"/>
          </a:xfrm>
        </p:spPr>
        <p:txBody>
          <a:bodyPr>
            <a:normAutofit fontScale="90000"/>
          </a:bodyPr>
          <a:lstStyle/>
          <a:p>
            <a:r>
              <a:rPr lang="pl-PL" sz="4900" b="1" dirty="0"/>
              <a:t>Duży ptak z długim dziobem </a:t>
            </a:r>
            <a:r>
              <a:rPr lang="pl-PL" sz="4900" b="1" dirty="0" smtClean="0"/>
              <a:t/>
            </a:r>
            <a:br>
              <a:rPr lang="pl-PL" sz="4900" b="1" dirty="0" smtClean="0"/>
            </a:br>
            <a:r>
              <a:rPr lang="pl-PL" sz="4900" b="1" dirty="0" smtClean="0"/>
              <a:t>i </a:t>
            </a:r>
            <a:r>
              <a:rPr lang="pl-PL" sz="4900" b="1" dirty="0"/>
              <a:t>nogami. Można go spotkać na łąkach w pobliżu stawów i </a:t>
            </a:r>
            <a:r>
              <a:rPr lang="pl-PL" sz="4900" b="1" dirty="0" smtClean="0"/>
              <a:t>jezior</a:t>
            </a:r>
            <a:r>
              <a:rPr lang="pl-PL" sz="4400" b="1" dirty="0"/>
              <a:t>?</a:t>
            </a:r>
            <a:r>
              <a:rPr lang="pl-PL" sz="4400" b="1" dirty="0" smtClean="0"/>
              <a:t/>
            </a:r>
            <a:br>
              <a:rPr lang="pl-PL" sz="4400" b="1" dirty="0" smtClean="0"/>
            </a:br>
            <a:r>
              <a:rPr lang="pl-PL" sz="4400" b="1" dirty="0"/>
              <a:t/>
            </a:r>
            <a:br>
              <a:rPr lang="pl-PL" sz="4400" b="1" dirty="0"/>
            </a:br>
            <a:r>
              <a:rPr lang="pl-PL" b="1" dirty="0"/>
              <a:t/>
            </a:r>
            <a:br>
              <a:rPr lang="pl-PL" b="1" dirty="0"/>
            </a:br>
            <a:r>
              <a:rPr lang="pl-PL" b="1" dirty="0">
                <a:solidFill>
                  <a:srgbClr val="FF0000"/>
                </a:solidFill>
              </a:rPr>
              <a:t>-</a:t>
            </a:r>
            <a:r>
              <a:rPr lang="pl-PL" b="1" dirty="0" smtClean="0">
                <a:solidFill>
                  <a:srgbClr val="FF0000"/>
                </a:solidFill>
              </a:rPr>
              <a:t>bocian</a:t>
            </a:r>
            <a:r>
              <a:rPr lang="pl-PL" b="1" dirty="0">
                <a:solidFill>
                  <a:srgbClr val="FF0000"/>
                </a:solidFill>
              </a:rPr>
              <a:t/>
            </a:r>
            <a:br>
              <a:rPr lang="pl-PL" b="1" dirty="0">
                <a:solidFill>
                  <a:srgbClr val="FF0000"/>
                </a:solidFill>
              </a:rPr>
            </a:br>
            <a:r>
              <a:rPr lang="pl-PL" b="1" dirty="0">
                <a:solidFill>
                  <a:srgbClr val="FF0000"/>
                </a:solidFill>
              </a:rPr>
              <a:t>-kukułka</a:t>
            </a:r>
            <a:br>
              <a:rPr lang="pl-PL" b="1" dirty="0">
                <a:solidFill>
                  <a:srgbClr val="FF0000"/>
                </a:solidFill>
              </a:rPr>
            </a:br>
            <a:r>
              <a:rPr lang="pl-PL" b="1" dirty="0" smtClean="0">
                <a:solidFill>
                  <a:srgbClr val="FF0000"/>
                </a:solidFill>
              </a:rPr>
              <a:t>-</a:t>
            </a:r>
            <a:r>
              <a:rPr lang="pl-PL" b="1" dirty="0">
                <a:solidFill>
                  <a:srgbClr val="FF0000"/>
                </a:solidFill>
              </a:rPr>
              <a:t>skowronek</a:t>
            </a:r>
            <a:r>
              <a:rPr lang="pl-PL" b="1" dirty="0"/>
              <a:t/>
            </a:r>
            <a:br>
              <a:rPr lang="pl-PL" b="1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9847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5481" y="528918"/>
            <a:ext cx="8596668" cy="1320800"/>
          </a:xfrm>
        </p:spPr>
        <p:txBody>
          <a:bodyPr/>
          <a:lstStyle/>
          <a:p>
            <a:r>
              <a:rPr lang="pl-PL" dirty="0"/>
              <a:t>Poprawna </a:t>
            </a:r>
            <a:r>
              <a:rPr lang="pl-PL" dirty="0" smtClean="0"/>
              <a:t>odpowied</a:t>
            </a:r>
            <a:r>
              <a:rPr lang="pl-PL" altLang="pl-PL" dirty="0" smtClean="0"/>
              <a:t>ź</a:t>
            </a:r>
            <a:r>
              <a:rPr lang="pl-PL" dirty="0" smtClean="0"/>
              <a:t> </a:t>
            </a:r>
            <a:r>
              <a:rPr lang="pl-PL" dirty="0"/>
              <a:t>to: </a:t>
            </a:r>
            <a:r>
              <a:rPr lang="pl-PL" b="1" dirty="0">
                <a:solidFill>
                  <a:schemeClr val="tx1"/>
                </a:solidFill>
              </a:rPr>
              <a:t>bocian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256" y="2496312"/>
            <a:ext cx="3092420" cy="344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05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3" y="609599"/>
            <a:ext cx="9223411" cy="5034455"/>
          </a:xfrm>
        </p:spPr>
        <p:txBody>
          <a:bodyPr/>
          <a:lstStyle/>
          <a:p>
            <a:r>
              <a:rPr lang="pl-PL" sz="6000" b="1" dirty="0"/>
              <a:t>Co to za miesiąc, który "miesza pogodę w </a:t>
            </a:r>
            <a:r>
              <a:rPr lang="pl-PL" sz="6000" b="1" dirty="0" smtClean="0"/>
              <a:t>garze„?</a:t>
            </a:r>
            <a:r>
              <a:rPr lang="pl-PL" sz="6000" b="1" dirty="0"/>
              <a:t/>
            </a:r>
            <a:br>
              <a:rPr lang="pl-PL" sz="6000" b="1" dirty="0"/>
            </a:br>
            <a:r>
              <a:rPr lang="pl-PL" b="1" dirty="0">
                <a:solidFill>
                  <a:srgbClr val="FF0000"/>
                </a:solidFill>
              </a:rPr>
              <a:t/>
            </a:r>
            <a:br>
              <a:rPr lang="pl-PL" b="1" dirty="0">
                <a:solidFill>
                  <a:srgbClr val="FF0000"/>
                </a:solidFill>
              </a:rPr>
            </a:br>
            <a:r>
              <a:rPr lang="pl-PL" b="1" dirty="0">
                <a:solidFill>
                  <a:srgbClr val="FF0000"/>
                </a:solidFill>
              </a:rPr>
              <a:t>-luty</a:t>
            </a:r>
            <a:br>
              <a:rPr lang="pl-PL" b="1" dirty="0">
                <a:solidFill>
                  <a:srgbClr val="FF0000"/>
                </a:solidFill>
              </a:rPr>
            </a:br>
            <a:r>
              <a:rPr lang="pl-PL" b="1" dirty="0">
                <a:solidFill>
                  <a:srgbClr val="FF0000"/>
                </a:solidFill>
              </a:rPr>
              <a:t>-marzec</a:t>
            </a:r>
            <a:br>
              <a:rPr lang="pl-PL" b="1" dirty="0">
                <a:solidFill>
                  <a:srgbClr val="FF0000"/>
                </a:solidFill>
              </a:rPr>
            </a:br>
            <a:r>
              <a:rPr lang="pl-PL" b="1" dirty="0">
                <a:solidFill>
                  <a:srgbClr val="FF0000"/>
                </a:solidFill>
              </a:rPr>
              <a:t>-maj</a:t>
            </a:r>
            <a:endParaRPr lang="pl-P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01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Poprawna odpowiedź to: </a:t>
            </a:r>
            <a:r>
              <a:rPr lang="pl-PL" b="1" dirty="0">
                <a:solidFill>
                  <a:schemeClr val="tx1"/>
                </a:solidFill>
              </a:rPr>
              <a:t>marzec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E09338E-7BE7-4515-B6B2-E637CB5896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67" y="1402671"/>
            <a:ext cx="7218833" cy="508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70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8177485" cy="6091518"/>
          </a:xfrm>
        </p:spPr>
        <p:txBody>
          <a:bodyPr>
            <a:noAutofit/>
          </a:bodyPr>
          <a:lstStyle/>
          <a:p>
            <a:r>
              <a:rPr lang="pl-PL" sz="4000" dirty="0"/>
              <a:t>W Polsce </a:t>
            </a:r>
            <a:r>
              <a:rPr lang="pl-PL" sz="4000" dirty="0" smtClean="0"/>
              <a:t>już od </a:t>
            </a:r>
            <a:r>
              <a:rPr lang="pl-PL" sz="4000" dirty="0"/>
              <a:t>XVI wieku tradycją jest topienie słomianej </a:t>
            </a:r>
            <a:r>
              <a:rPr lang="pl-PL" sz="4000" dirty="0" smtClean="0"/>
              <a:t>kukły, </a:t>
            </a:r>
            <a:r>
              <a:rPr lang="pl-PL" sz="4000" dirty="0"/>
              <a:t>czyli Marzanny. </a:t>
            </a:r>
            <a:r>
              <a:rPr lang="pl-PL" sz="4000" dirty="0" smtClean="0"/>
              <a:t>Obrzęd </a:t>
            </a:r>
            <a:r>
              <a:rPr lang="pl-PL" sz="4000" dirty="0"/>
              <a:t>ten dokonuje się pierwszego dnia wiosny. W czasach średniowiecznych uznawano jeden konkretny dzień, który witał wiosnę i był to 21 marca. Lalka ze słomy ma symbolizować ponurą, zimową aurę, którą żegnamy. </a:t>
            </a:r>
            <a:br>
              <a:rPr lang="pl-PL" sz="4000" dirty="0"/>
            </a:br>
            <a:endParaRPr lang="pl-PL" sz="4000" dirty="0"/>
          </a:p>
        </p:txBody>
      </p:sp>
      <p:sp>
        <p:nvSpPr>
          <p:cNvPr id="3" name="AutoShape 2" descr="Znalezione obrazy dla zapytania topienie marzanny grafika"/>
          <p:cNvSpPr>
            <a:spLocks noChangeAspect="1" noChangeArrowheads="1"/>
          </p:cNvSpPr>
          <p:nvPr/>
        </p:nvSpPr>
        <p:spPr bwMode="auto">
          <a:xfrm>
            <a:off x="155575" y="-571500"/>
            <a:ext cx="16097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4" name="AutoShape 4" descr="Znalezione obrazy dla zapytania topienie marzanny grafika"/>
          <p:cNvSpPr>
            <a:spLocks noChangeAspect="1" noChangeArrowheads="1"/>
          </p:cNvSpPr>
          <p:nvPr/>
        </p:nvSpPr>
        <p:spPr bwMode="auto">
          <a:xfrm>
            <a:off x="307975" y="-419100"/>
            <a:ext cx="16097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5" name="AutoShape 6" descr="Znalezione obrazy dla zapytania topienie marzanny grafika"/>
          <p:cNvSpPr>
            <a:spLocks noChangeAspect="1" noChangeArrowheads="1"/>
          </p:cNvSpPr>
          <p:nvPr/>
        </p:nvSpPr>
        <p:spPr bwMode="auto">
          <a:xfrm>
            <a:off x="39961" y="-1166813"/>
            <a:ext cx="7334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7484" y="3263462"/>
            <a:ext cx="3837637" cy="329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03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718914" cy="5207876"/>
          </a:xfrm>
        </p:spPr>
        <p:txBody>
          <a:bodyPr>
            <a:normAutofit fontScale="90000"/>
          </a:bodyPr>
          <a:lstStyle/>
          <a:p>
            <a:r>
              <a:rPr lang="pl-PL" sz="6700" b="1" dirty="0"/>
              <a:t>Co to za pora roku - już nie zima, a jeszcze nie </a:t>
            </a:r>
            <a:r>
              <a:rPr lang="pl-PL" sz="6700" b="1" dirty="0" smtClean="0"/>
              <a:t>wiosna?</a:t>
            </a:r>
            <a:r>
              <a:rPr lang="pl-PL" sz="6700" b="1" dirty="0"/>
              <a:t/>
            </a:r>
            <a:br>
              <a:rPr lang="pl-PL" sz="6700" b="1" dirty="0"/>
            </a:br>
            <a:r>
              <a:rPr lang="pl-PL" b="1" dirty="0"/>
              <a:t/>
            </a:r>
            <a:br>
              <a:rPr lang="pl-PL" b="1" dirty="0"/>
            </a:br>
            <a:r>
              <a:rPr lang="pl-PL" b="1" dirty="0">
                <a:solidFill>
                  <a:srgbClr val="FF0000"/>
                </a:solidFill>
              </a:rPr>
              <a:t>-lato</a:t>
            </a:r>
            <a:br>
              <a:rPr lang="pl-PL" b="1" dirty="0">
                <a:solidFill>
                  <a:srgbClr val="FF0000"/>
                </a:solidFill>
              </a:rPr>
            </a:br>
            <a:r>
              <a:rPr lang="pl-PL" b="1" dirty="0">
                <a:solidFill>
                  <a:srgbClr val="FF0000"/>
                </a:solidFill>
              </a:rPr>
              <a:t>-jesień</a:t>
            </a:r>
            <a:br>
              <a:rPr lang="pl-PL" b="1" dirty="0">
                <a:solidFill>
                  <a:srgbClr val="FF0000"/>
                </a:solidFill>
              </a:rPr>
            </a:br>
            <a:r>
              <a:rPr lang="pl-PL" b="1" dirty="0">
                <a:solidFill>
                  <a:srgbClr val="FF0000"/>
                </a:solidFill>
              </a:rPr>
              <a:t>-przedwiośnie</a:t>
            </a:r>
            <a:br>
              <a:rPr lang="pl-PL" b="1" dirty="0">
                <a:solidFill>
                  <a:srgbClr val="FF0000"/>
                </a:solidFill>
              </a:rPr>
            </a:br>
            <a:endParaRPr lang="pl-P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89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93099" y="940676"/>
            <a:ext cx="8608555" cy="2007476"/>
          </a:xfrm>
        </p:spPr>
        <p:txBody>
          <a:bodyPr/>
          <a:lstStyle/>
          <a:p>
            <a:r>
              <a:rPr lang="pl-PL" dirty="0"/>
              <a:t>Poprawna </a:t>
            </a:r>
            <a:r>
              <a:rPr lang="pl-PL" dirty="0" smtClean="0"/>
              <a:t>odpowiedź </a:t>
            </a:r>
            <a:r>
              <a:rPr lang="pl-PL" dirty="0"/>
              <a:t>to: </a:t>
            </a:r>
            <a:r>
              <a:rPr lang="pl-PL" b="1" dirty="0">
                <a:solidFill>
                  <a:schemeClr val="tx1"/>
                </a:solidFill>
              </a:rPr>
              <a:t>przedwiośnie</a:t>
            </a:r>
            <a:br>
              <a:rPr lang="pl-PL" b="1" dirty="0">
                <a:solidFill>
                  <a:schemeClr val="tx1"/>
                </a:solidFill>
              </a:rPr>
            </a:br>
            <a:endParaRPr lang="pl-PL" b="1" dirty="0">
              <a:solidFill>
                <a:schemeClr val="tx1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3186" y="2782613"/>
            <a:ext cx="3926189" cy="2877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3" y="609599"/>
            <a:ext cx="8829273" cy="4766441"/>
          </a:xfrm>
        </p:spPr>
        <p:txBody>
          <a:bodyPr/>
          <a:lstStyle/>
          <a:p>
            <a:r>
              <a:rPr lang="pl-PL" b="1" dirty="0"/>
              <a:t>Dzieci ptaków to:</a:t>
            </a:r>
            <a:br>
              <a:rPr lang="pl-PL" b="1" dirty="0"/>
            </a:br>
            <a:r>
              <a:rPr lang="pl-PL" b="1" dirty="0"/>
              <a:t/>
            </a:r>
            <a:br>
              <a:rPr lang="pl-PL" b="1" dirty="0"/>
            </a:br>
            <a:r>
              <a:rPr lang="pl-PL" b="1" dirty="0">
                <a:solidFill>
                  <a:srgbClr val="FF0000"/>
                </a:solidFill>
              </a:rPr>
              <a:t>-kocięta</a:t>
            </a:r>
            <a:br>
              <a:rPr lang="pl-PL" b="1" dirty="0">
                <a:solidFill>
                  <a:srgbClr val="FF0000"/>
                </a:solidFill>
              </a:rPr>
            </a:br>
            <a:r>
              <a:rPr lang="pl-PL" b="1" dirty="0" smtClean="0">
                <a:solidFill>
                  <a:srgbClr val="FF0000"/>
                </a:solidFill>
              </a:rPr>
              <a:t>-szczenięta</a:t>
            </a:r>
            <a:r>
              <a:rPr lang="pl-PL" b="1" dirty="0">
                <a:solidFill>
                  <a:srgbClr val="FF0000"/>
                </a:solidFill>
              </a:rPr>
              <a:t/>
            </a:r>
            <a:br>
              <a:rPr lang="pl-PL" b="1" dirty="0">
                <a:solidFill>
                  <a:srgbClr val="FF0000"/>
                </a:solidFill>
              </a:rPr>
            </a:br>
            <a:r>
              <a:rPr lang="pl-PL" b="1" dirty="0">
                <a:solidFill>
                  <a:srgbClr val="FF0000"/>
                </a:solidFill>
              </a:rPr>
              <a:t>-pisklęta</a:t>
            </a:r>
            <a:br>
              <a:rPr lang="pl-PL" b="1" dirty="0">
                <a:solidFill>
                  <a:srgbClr val="FF0000"/>
                </a:solidFill>
              </a:rPr>
            </a:br>
            <a:endParaRPr lang="pl-P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07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9128818" cy="4971393"/>
          </a:xfrm>
        </p:spPr>
        <p:txBody>
          <a:bodyPr/>
          <a:lstStyle/>
          <a:p>
            <a:r>
              <a:rPr lang="pl-PL" dirty="0"/>
              <a:t>Poprawna odpowiedz to: </a:t>
            </a:r>
            <a:r>
              <a:rPr lang="pl-PL" dirty="0">
                <a:solidFill>
                  <a:schemeClr val="tx1"/>
                </a:solidFill>
              </a:rPr>
              <a:t>pisklęta</a:t>
            </a:r>
            <a:r>
              <a:rPr lang="pl-PL" dirty="0"/>
              <a:t> </a:t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157" y="2628900"/>
            <a:ext cx="5271593" cy="2952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0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93099" y="562303"/>
            <a:ext cx="8813507" cy="4388069"/>
          </a:xfrm>
        </p:spPr>
        <p:txBody>
          <a:bodyPr/>
          <a:lstStyle/>
          <a:p>
            <a:r>
              <a:rPr lang="pl-PL" sz="6000" b="1" dirty="0"/>
              <a:t>Bazie rosną </a:t>
            </a:r>
            <a:r>
              <a:rPr lang="pl-PL" sz="6000" b="1" dirty="0" smtClean="0"/>
              <a:t>na…?</a:t>
            </a:r>
            <a:br>
              <a:rPr lang="pl-PL" sz="6000" b="1" dirty="0" smtClean="0"/>
            </a:br>
            <a:r>
              <a:rPr lang="pl-PL" sz="6000" b="1" dirty="0"/>
              <a:t/>
            </a:r>
            <a:br>
              <a:rPr lang="pl-PL" sz="6000" b="1" dirty="0"/>
            </a:br>
            <a:r>
              <a:rPr lang="pl-PL" b="1" dirty="0">
                <a:solidFill>
                  <a:srgbClr val="FF0000"/>
                </a:solidFill>
              </a:rPr>
              <a:t>-</a:t>
            </a:r>
            <a:r>
              <a:rPr lang="pl-PL" b="1" dirty="0" err="1">
                <a:solidFill>
                  <a:srgbClr val="FF0000"/>
                </a:solidFill>
              </a:rPr>
              <a:t>dębie</a:t>
            </a:r>
            <a:r>
              <a:rPr lang="pl-PL" b="1" dirty="0">
                <a:solidFill>
                  <a:srgbClr val="FF0000"/>
                </a:solidFill>
              </a:rPr>
              <a:t/>
            </a:r>
            <a:br>
              <a:rPr lang="pl-PL" b="1" dirty="0">
                <a:solidFill>
                  <a:srgbClr val="FF0000"/>
                </a:solidFill>
              </a:rPr>
            </a:br>
            <a:r>
              <a:rPr lang="pl-PL" b="1" dirty="0">
                <a:solidFill>
                  <a:srgbClr val="FF0000"/>
                </a:solidFill>
              </a:rPr>
              <a:t>-kasztanowcu</a:t>
            </a:r>
            <a:br>
              <a:rPr lang="pl-PL" b="1" dirty="0">
                <a:solidFill>
                  <a:srgbClr val="FF0000"/>
                </a:solidFill>
              </a:rPr>
            </a:br>
            <a:r>
              <a:rPr lang="pl-PL" b="1" dirty="0">
                <a:solidFill>
                  <a:srgbClr val="FF0000"/>
                </a:solidFill>
              </a:rPr>
              <a:t>-wierzbie</a:t>
            </a:r>
            <a:endParaRPr lang="pl-P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21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Poprawna </a:t>
            </a:r>
            <a:r>
              <a:rPr lang="pl-PL" dirty="0" smtClean="0"/>
              <a:t>odpowied</a:t>
            </a:r>
            <a:r>
              <a:rPr lang="pl-PL" altLang="pl-PL" dirty="0"/>
              <a:t>ź</a:t>
            </a:r>
            <a:r>
              <a:rPr lang="pl-PL" dirty="0" smtClean="0"/>
              <a:t> </a:t>
            </a:r>
            <a:r>
              <a:rPr lang="pl-PL" dirty="0"/>
              <a:t>to: </a:t>
            </a:r>
            <a:r>
              <a:rPr lang="pl-PL" b="1" dirty="0">
                <a:solidFill>
                  <a:schemeClr val="tx1"/>
                </a:solidFill>
              </a:rPr>
              <a:t>wierzba</a:t>
            </a:r>
            <a:r>
              <a:rPr lang="pl-PL" dirty="0"/>
              <a:t> 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98" y="1930400"/>
            <a:ext cx="3106720" cy="4142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08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59924" y="2866292"/>
            <a:ext cx="5609493" cy="2118947"/>
          </a:xfr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pl-PL" dirty="0" smtClean="0"/>
              <a:t>Przygotowały:</a:t>
            </a:r>
            <a:br>
              <a:rPr lang="pl-PL" dirty="0" smtClean="0"/>
            </a:br>
            <a:r>
              <a:rPr lang="pl-PL" dirty="0" err="1" smtClean="0"/>
              <a:t>p.Justyna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err="1" smtClean="0"/>
              <a:t>p.Edyta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err="1" smtClean="0"/>
              <a:t>p.Agneszka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5406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Tm="7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605118" y="537883"/>
            <a:ext cx="7718611" cy="5742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4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PRZYSŁOWIA </a:t>
            </a:r>
            <a:r>
              <a:rPr lang="pl-PL" sz="2400" dirty="0" smtClean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MARCOWE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l-PL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pl-PL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,,W marcu jak w garncu’’ - oznacza to, że w marcu często możemy zaobserwować bardzo zmienną pogodę</a:t>
            </a:r>
            <a:r>
              <a:rPr lang="pl-PL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pl-PL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,,Czasami w marcu zetnie wodę w garncu’’ - oznacza to, że czasami w marcu są bardzo niskie temperatury, doświadczamy zimna.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,,W marcu, gdy są grzmoty, urośnie zboże ponad płoty’’ - oznacza to, że gdy marzec jest burzowy, to rolnicy będą </a:t>
            </a:r>
            <a:r>
              <a:rPr lang="pl-PL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zadowoleni </a:t>
            </a:r>
            <a:r>
              <a:rPr lang="pl-PL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 swoich plonów.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l-PL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59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2315" y="446191"/>
            <a:ext cx="8596668" cy="1320800"/>
          </a:xfrm>
        </p:spPr>
        <p:txBody>
          <a:bodyPr>
            <a:normAutofit/>
          </a:bodyPr>
          <a:lstStyle/>
          <a:p>
            <a:r>
              <a:rPr lang="pl-PL" sz="4800" u="sng" dirty="0"/>
              <a:t>Wiosenne kwiaty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Pierwiosnek</a:t>
            </a:r>
          </a:p>
          <a:p>
            <a:r>
              <a:rPr lang="pl-PL" dirty="0"/>
              <a:t>Przylaszczka</a:t>
            </a:r>
          </a:p>
          <a:p>
            <a:r>
              <a:rPr lang="pl-PL" dirty="0"/>
              <a:t>Przebiśnieg</a:t>
            </a:r>
          </a:p>
          <a:p>
            <a:r>
              <a:rPr lang="pl-PL" dirty="0"/>
              <a:t>Krokus</a:t>
            </a:r>
          </a:p>
          <a:p>
            <a:r>
              <a:rPr lang="pl-PL" dirty="0"/>
              <a:t>Zawilec</a:t>
            </a:r>
          </a:p>
          <a:p>
            <a:r>
              <a:rPr lang="pl-PL" dirty="0"/>
              <a:t>Sasanka</a:t>
            </a:r>
          </a:p>
          <a:p>
            <a:r>
              <a:rPr lang="pl-PL" dirty="0"/>
              <a:t>Tulipan</a:t>
            </a:r>
          </a:p>
          <a:p>
            <a:r>
              <a:rPr lang="pl-PL" dirty="0"/>
              <a:t>Żonkil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791" y="2548217"/>
            <a:ext cx="5516456" cy="309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05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Pierwiosnek</a:t>
            </a:r>
          </a:p>
        </p:txBody>
      </p:sp>
      <p:pic>
        <p:nvPicPr>
          <p:cNvPr id="3" name="Picture 8588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80181" y="1521894"/>
            <a:ext cx="4552066" cy="2971279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668" y="871305"/>
            <a:ext cx="3063766" cy="2136228"/>
          </a:xfrm>
          <a:prstGeom prst="rect">
            <a:avLst/>
          </a:prstGeom>
        </p:spPr>
      </p:pic>
      <p:pic>
        <p:nvPicPr>
          <p:cNvPr id="5" name="Picture 8591"/>
          <p:cNvPicPr/>
          <p:nvPr/>
        </p:nvPicPr>
        <p:blipFill>
          <a:blip r:embed="rId4"/>
          <a:stretch>
            <a:fillRect/>
          </a:stretch>
        </p:blipFill>
        <p:spPr>
          <a:xfrm>
            <a:off x="5162377" y="3677744"/>
            <a:ext cx="4111625" cy="274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08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4400" dirty="0"/>
              <a:t>Pierwiosnek lekarski jest rośliną rosnącą w naturze i będącą pod ochroną. Możemy spotkać go na łąkach, polanach, </a:t>
            </a:r>
            <a:r>
              <a:rPr lang="pl-PL" sz="4400" dirty="0" smtClean="0"/>
              <a:t>w zaroślach</a:t>
            </a:r>
            <a:r>
              <a:rPr lang="pl-PL" sz="4400" dirty="0"/>
              <a:t>. Ma liczne właściwości lecznicze. </a:t>
            </a:r>
            <a:r>
              <a:rPr lang="pl-PL" sz="4400" dirty="0" smtClean="0"/>
              <a:t>Kwiaty różnią </a:t>
            </a:r>
            <a:r>
              <a:rPr lang="pl-PL" sz="4400" dirty="0"/>
              <a:t>się m.in. wyglądem i kolorem kwiatostanów.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1290177" y="6342434"/>
            <a:ext cx="5305177" cy="185312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0963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Przylaszczka</a:t>
            </a:r>
          </a:p>
        </p:txBody>
      </p:sp>
      <p:pic>
        <p:nvPicPr>
          <p:cNvPr id="4" name="Picture 8595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861" y="1270000"/>
            <a:ext cx="5800591" cy="3881437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517" y="2162968"/>
            <a:ext cx="3485312" cy="261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26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1084</TotalTime>
  <Words>681</Words>
  <Application>Microsoft Office PowerPoint</Application>
  <PresentationFormat>Panoramiczny</PresentationFormat>
  <Paragraphs>72</Paragraphs>
  <Slides>46</Slides>
  <Notes>1</Notes>
  <HiddenSlides>0</HiddenSlides>
  <MMClips>4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46</vt:i4>
      </vt:variant>
    </vt:vector>
  </HeadingPairs>
  <TitlesOfParts>
    <vt:vector size="54" baseType="lpstr">
      <vt:lpstr>Adobe Devanagari</vt:lpstr>
      <vt:lpstr>Arial</vt:lpstr>
      <vt:lpstr>Bookman Old Style</vt:lpstr>
      <vt:lpstr>Calibri</vt:lpstr>
      <vt:lpstr>Times New Roman</vt:lpstr>
      <vt:lpstr>Trebuchet MS</vt:lpstr>
      <vt:lpstr>Wingdings 3</vt:lpstr>
      <vt:lpstr>Faseta</vt:lpstr>
      <vt:lpstr>WIOSNA</vt:lpstr>
      <vt:lpstr>MARZEC 21 PIERWSZY  DZIEŃ WIOSNY</vt:lpstr>
      <vt:lpstr>Za co kochamy wiosnę?  - dłuższe dni, dzięki czemu można dłużej aktywnie spędzać czas na dworze (sport, wycieczki, place zabaw), -fauna i flora budzą się do życia,  - ptaki wracają z ciepłych krajów (bocian to nasze dobro narodowe), - wreszcie pozbędziemy się grubych, krępujących ruchy ubrań. </vt:lpstr>
      <vt:lpstr>W Polsce już od XVI wieku tradycją jest topienie słomianej kukły, czyli Marzanny. Obrzęd ten dokonuje się pierwszego dnia wiosny. W czasach średniowiecznych uznawano jeden konkretny dzień, który witał wiosnę i był to 21 marca. Lalka ze słomy ma symbolizować ponurą, zimową aurę, którą żegnamy.  </vt:lpstr>
      <vt:lpstr>Prezentacja programu PowerPoint</vt:lpstr>
      <vt:lpstr>Wiosenne kwiaty</vt:lpstr>
      <vt:lpstr>Pierwiosnek</vt:lpstr>
      <vt:lpstr>Pierwiosnek lekarski jest rośliną rosnącą w naturze i będącą pod ochroną. Możemy spotkać go na łąkach, polanach, w zaroślach. Ma liczne właściwości lecznicze. Kwiaty różnią się m.in. wyglądem i kolorem kwiatostanów.</vt:lpstr>
      <vt:lpstr>Przylaszczka</vt:lpstr>
      <vt:lpstr>Kwiaty przylaszczki pojawiają się od marca do maja przed rozwojem liści na szypułkach. Są to kwiaty o niebiesko-fioletowej barwie, a czasami różowej lub białej. Zamykają się w czasie deszczowej pogody oraz na noc. </vt:lpstr>
      <vt:lpstr>Przebiśnieg </vt:lpstr>
      <vt:lpstr>Przebiśniegi to kwiaty, które bardzo często możemy spotkać w naturze. Pojawiają się często w leśnych zagajnikach. Te dziko rosnące są pod ochroną, ale przebiśniegi ogrodowe z powodzeniem możemy uprawiać przy domu.</vt:lpstr>
      <vt:lpstr>Krokusy</vt:lpstr>
      <vt:lpstr>Krokusy są często są pierwszymi kwiatami, które zwiastują wiosnę. Niekiedy ich kolorowe kwiaty przebijają śnieg, tworząc niepowtarzalny widok. Występują w wielu kolorach, m.in.: fioletowym, żółtym, białym.</vt:lpstr>
      <vt:lpstr>Zawilec</vt:lpstr>
      <vt:lpstr>Najbardziej popularne dziko rosnące zawilce gajowe możemy spotkać przy lasach. Istnieją jednak także odmiany ogrodowe. </vt:lpstr>
      <vt:lpstr>Sasanka</vt:lpstr>
      <vt:lpstr>Sasanki to dla wielu osób kwiaty dzieciństwa, które w Polsce dawniej porastały łąki, lasy sosnowe i nasłonecznione zbocza. Zakwitają z przyjściem wiosny – są symbolem tej pory roku – i zdobią nasze ogródki ślicznymi, dzwonkowatymi kwiatuszkami.</vt:lpstr>
      <vt:lpstr>Tulipan</vt:lpstr>
      <vt:lpstr>Tulipany to bardzo popularne wiosenne kwiaty cebulowe. Istnieje duża ilość odmian – różnią się kolorem oraz wyglądem kwiatu i wysokością. </vt:lpstr>
      <vt:lpstr>Żonkil</vt:lpstr>
      <vt:lpstr>Żonkile to żółte kwiaty, które wdzięczą się w ogrodach już od kwietnia.  W przyrodzie możemy spotkać 40 gatunków tych pięknych kwiatów. Mogą być wielokwiatowe, pojedyncze, białe, czerwone, kremowe, różowe i żółte.  </vt:lpstr>
      <vt:lpstr>Wiosenne ptaki   Wiosną ptaki przylatują z ciepłych krajów.  Przygotowują miejsca do składania  i wysiadywania jaj.  Większość zakłada nowe gniazda.  </vt:lpstr>
      <vt:lpstr>Bocian </vt:lpstr>
      <vt:lpstr>Bocian to duży, biało - czarny ptak, z długą szyją, ostro zakończonym dziobem i długimi, czerwonymi nogami. Białe upierzenie głowy i tułowia kontrastuje z czernią skrzydeł. Bardzo łatwo jest też rozpoznać bociana po dźwięku jaki wydaje - charakterystycznym klekocie. </vt:lpstr>
      <vt:lpstr>Co jedzą bociany?  Bocian biały żywi się głównie drobnymi ssakami, płazami, niewielkimi gadami, owadami, mięczakami i dżdżownicami. Nie ma swojego ulubionego pokarmu - poluje zawsze na to co akurat występuje najliczniej na jego terenie.</vt:lpstr>
      <vt:lpstr>Kukułka </vt:lpstr>
      <vt:lpstr>Kukułka to ptak średniej wielkości (rozmiarów gołębia miejskiego). Jest to gatunek wędrowny. Ma bardzo charakterystyczny głos "guu-ku". W locie ma proste plecy, dziób skierowany do przodu, a skrzydła poniżej linii grzbietu. Gdy siedzi ma opuszczone skrzydła i zadarty ogon. </vt:lpstr>
      <vt:lpstr>Skowronek</vt:lpstr>
      <vt:lpstr>Od kiedy możemy delektować się śpiewem skowronków? Już na przełomie lutego i marca. Trudno je zauważyć na polach i łąkach, gdyż są barwy ziemistoszarej i tylko nieznacznie wielkością przerastają wróbla. </vt:lpstr>
      <vt:lpstr>Jaskółka</vt:lpstr>
      <vt:lpstr>Jaskółki znane są z tego, że dzięki ich zachowaniu możemy przewidzieć pogodę. Jak mówi mądrość ludowa: gdy jaskółki nisko latają to znaczy, że będzie padało. </vt:lpstr>
      <vt:lpstr>QUIZ</vt:lpstr>
      <vt:lpstr>Kiedy zbliża się wiosna wychodzi z gawry …?   -zając -lis -niedźwiedź       z</vt:lpstr>
      <vt:lpstr>Poprawna odpowiedź to: niedźwiedź</vt:lpstr>
      <vt:lpstr>Duży ptak z długim dziobem  i nogami. Można go spotkać na łąkach w pobliżu stawów i jezior?   -bocian -kukułka -skowronek </vt:lpstr>
      <vt:lpstr>Poprawna odpowiedź to: bocian</vt:lpstr>
      <vt:lpstr>Co to za miesiąc, który "miesza pogodę w garze„?  -luty -marzec -maj</vt:lpstr>
      <vt:lpstr>Poprawna odpowiedź to: marzec</vt:lpstr>
      <vt:lpstr>Co to za pora roku - już nie zima, a jeszcze nie wiosna?  -lato -jesień -przedwiośnie </vt:lpstr>
      <vt:lpstr>Poprawna odpowiedź to: przedwiośnie </vt:lpstr>
      <vt:lpstr>Dzieci ptaków to:  -kocięta -szczenięta -pisklęta </vt:lpstr>
      <vt:lpstr>Poprawna odpowiedz to: pisklęta     </vt:lpstr>
      <vt:lpstr>Bazie rosną na…?  -dębie -kasztanowcu -wierzbie</vt:lpstr>
      <vt:lpstr>Poprawna odpowiedź to: wierzba </vt:lpstr>
      <vt:lpstr>Przygotowały: p.Justyna p.Edyta p.Agneszka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WIOSNA</dc:title>
  <dc:creator>Justyna Walczyk</dc:creator>
  <cp:lastModifiedBy>Justyna Walczyk</cp:lastModifiedBy>
  <cp:revision>83</cp:revision>
  <dcterms:created xsi:type="dcterms:W3CDTF">2020-04-02T12:31:10Z</dcterms:created>
  <dcterms:modified xsi:type="dcterms:W3CDTF">2020-04-06T07:26:56Z</dcterms:modified>
</cp:coreProperties>
</file>